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89"/>
  </p:notes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5" r:id="rId11"/>
    <p:sldId id="306" r:id="rId12"/>
    <p:sldId id="307" r:id="rId13"/>
    <p:sldId id="308" r:id="rId14"/>
    <p:sldId id="309" r:id="rId15"/>
    <p:sldId id="310" r:id="rId16"/>
    <p:sldId id="312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30" r:id="rId35"/>
    <p:sldId id="329" r:id="rId36"/>
    <p:sldId id="331" r:id="rId37"/>
    <p:sldId id="332" r:id="rId38"/>
    <p:sldId id="333" r:id="rId39"/>
    <p:sldId id="334" r:id="rId40"/>
    <p:sldId id="335" r:id="rId41"/>
    <p:sldId id="337" r:id="rId42"/>
    <p:sldId id="336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7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UxI+SCzM6NIjDHPFGnIGkg==" hashData="r85r4WLyCb2WCuZ1BT9ijGt5JRAWm5ld3HjClHKO223M9Ytcr7GoIVpWsubGVCfKx3bvhdpETW1bv7X4LWC1X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5765"/>
  </p:normalViewPr>
  <p:slideViewPr>
    <p:cSldViewPr snapToGrid="0">
      <p:cViewPr varScale="1">
        <p:scale>
          <a:sx n="148" d="100"/>
          <a:sy n="148" d="100"/>
        </p:scale>
        <p:origin x="2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B323-82A1-7544-9837-FC5DD1BB8A69}" type="datetimeFigureOut">
              <a:rPr lang="es-ES_tradnl" smtClean="0"/>
              <a:t>8/2/24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952F-1C0B-F641-899D-BA69BEE8A7E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551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3A09-2368-29B0-2238-ED878C60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551C7-7988-1107-17ED-59CA19CA6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A5D68-90FD-F0F1-C72D-1FBFFC235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050FD-9188-4121-5161-567715408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6549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607E7-50FE-D14B-BB7E-ECF041EC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C5759-4653-249F-AE79-9C8EE61D5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36FE4-8A98-AF5B-F0FC-B5D234D6C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FA5-AEBB-0119-513A-1BF6B1C25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1575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16B8-CCB5-41B4-2B21-DB818CB4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DE194-AD32-8F7C-DD50-E1C74412A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87AD8-DC1B-592A-A00F-5BD3F88D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A0767-5C29-E7B6-E1FB-3969E4E3D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45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185DC-F550-49FC-DC35-8B00D0C4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EE32-74B3-9D20-70B6-F80721DF8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A4769-23C1-E77F-1F88-9846794D6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1AFA-F351-F796-C954-95EC3B354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69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0579-74C4-27E8-089B-E66E560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1F02D-D569-0A98-1F1F-B8DCBDE3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64DE-0402-CD70-4372-A8698993B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64FBC-552D-E47A-0D5E-45CA4F75B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654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5D01-5B08-3D0D-AFDE-68C31572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00323-B31F-4F4B-7126-25D408D1E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A0E70-A3FE-A1AC-3CA0-EC10441A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BB439-7EB2-27C5-E11D-98AEE7A93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336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F702-829B-351A-90DD-BAE2067E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E3AA-2F9C-F6E9-B44E-8BAAC94CC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63661-2A8E-D6F9-C0D5-B0EE8ED60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0F3F3-6BAA-15F5-B4C0-929D0CCE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031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7D58-CD50-4FDF-FC16-6A4D11AE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8620D-B7A7-29A2-64D9-A429F682A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E90BE-9DE6-2DCA-6D6F-CFB923F8F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5195-E240-B059-45CD-9161938E2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813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3287-C0F4-2CAA-B076-5D65663F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9385C-C137-61CA-4C5A-44186BFC5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52099-EA85-DFBA-A533-73967BAD2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6214-3114-7967-305A-DE8A91639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059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5C26A-335A-CCEC-68E1-74E14C0C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45B4F-2489-674F-6490-4A7B9A1FF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1BBD5-EACE-F643-9CBE-4C09533BA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FB82E-9635-1304-B503-69A9FB594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290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C59A-FCB1-E42E-F18B-A2ACBC4E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81273-E4D3-6374-DC15-B21BE5659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E4A33-B352-CC31-B599-F3330FB5E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D5BEF-24EE-1668-FBA9-820F3F503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637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9E04-9EB2-1715-6945-89004EE9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19B7B-8A32-CE94-50FD-BA186E26B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90BF1-55D9-57EB-3900-AA21BD3D0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F72ED-14AC-F0CC-EC7B-15F32FDDA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6475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0AF9-0698-51BB-D043-30155C64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8CDAD-A032-EA1E-A234-D392D438D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58CDC-D4C5-801E-870E-9850BA105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201B6-053F-73C0-E3C3-9FA73D56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00078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42B0-BB83-B994-71A5-9F211D2F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927DE-7CC4-C83F-E2E6-0362D8835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79AC6-4DEA-9474-9916-BAB222A3A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5231-5D8D-3C7C-54D2-08988322F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607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C067-B48D-5087-DA54-54BD4998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DD12-06E0-58E5-901C-19863BA4F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BBED8-C667-A600-212A-7A685E00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C4976-5335-162C-F3C6-FC5460D60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150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FD4-642D-1644-A609-DB749B79A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5AF3E-480D-A2CF-7BEE-CDDBA0356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40E0C-6CEE-5573-C602-AAF930B2E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D5568-B608-4537-4106-07FB17757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772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4851-58B2-2C25-E95D-3AF4BA01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3A58D-2F59-2059-BBF2-47E9519EE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83D4-F8BA-77C6-DF87-3AF13C043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A960-0234-422A-8CEF-AB0A20400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2797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526A-5048-080E-7D36-9B069891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23A60-CD56-6868-162E-BF706765B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FD52A-BAE3-E4A8-36CA-6FF73680A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931A0-45C2-2307-372A-31594D6F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9968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7FC2-5665-7351-E630-D6B984A7C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2B64F-2AFF-C929-3EE1-EA7FFBB25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4297F-DEA7-6720-6F5B-8CE7F80E1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0F1B-704E-2777-06C1-B4ED907F7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4919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05F27-1509-72F1-5417-8CC4464B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48D2C-5AB3-8930-1720-5E1C98546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BCC76-48D2-8280-C63F-E0E373A2B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DADC-1AE7-F180-C0B7-480F497AB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314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5B51-480D-21A5-E536-764E8674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A64BB-EB3F-95D6-7632-9DE14DF02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DAC36-B851-A737-612E-224F1BF6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BCBBB-3B0E-AA6C-5353-60B3A484B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555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AEFE-733E-4189-C09D-2CC36116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343F8-E334-48AD-2B2F-11ED33FD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890F7-0DBD-BCED-7AE6-D1A14956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4F6CA-93A6-28F6-4378-B6240E25D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789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1CAF-B1D6-5524-0C1E-F334114F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E8744-4AC3-BB78-8654-CF55789C5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71350-5A31-1163-9715-D1697C624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75DA-78BE-C7D8-2033-7B4D67A85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7105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7CDED-3FE2-7FB9-A3B8-285E255B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456BD-FC36-272A-F259-EB4A071A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CBB0C-9FB0-F43E-F081-674C091C4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E806-DBCB-6FDB-78A9-ED5F64EC1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3010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8F73-7E1B-FC30-BF79-B0883F5F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1B364-F366-AEA0-A404-FB65256C4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92E2E-6954-545E-A819-3425B8EBA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D1212-EBDE-0912-2381-8A8226142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2104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ABFE-9654-3FB6-3147-6E02C8C9A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4050B-8B36-3DF4-5D73-974D8FED8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ACA26-FF6C-EF47-D81B-6BA11115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84115-1010-9132-58A3-C975D589E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071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BE5-B5C9-4D85-42F5-B1213CBB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EBC5F-4DCE-1B8C-1C03-61C64CD4D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E498A-5808-F9FA-29FA-B42BAA17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293-F003-9EDE-F482-FEC66CA9F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9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0DBD7-AD4B-CCBC-8FC9-97CD6A8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4028D-00D6-ADE0-E148-71E3489A9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BDA84-4B7B-4942-7A10-508772D6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A6B8E-1EDC-86BB-5479-0FA55A9DA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66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0E65-190B-3DC2-BBA9-7D9C2195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13CDE-55D1-B5D7-E289-23ADA4D61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63C5E-8F98-5376-B159-1908603A0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BCB2D-6E12-00A6-C3B1-909E24846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73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F8D8-2126-2F33-3865-F4B04D4A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F3E87-2D97-50A9-EB70-D8CDAB564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E545B-7CD5-6EA8-34EF-D5BD5A7DC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2389-D013-B8B9-504B-15168647B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2209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98C-78D5-BE91-C7F7-65A3D5C6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C3E70-99AB-8F42-DC7A-E99D9B8B3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E2A2B-E0EB-5CD8-FBA1-E261FBA2F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4F458-4B8A-97F5-B185-EC5DBE59B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0571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3BAD-8B13-1BCD-1A23-243DF7FE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66FF6-BB04-0A25-4AF0-03EFB9688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71E7-85DE-44AF-28D5-0B99D88E2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2C013-30FC-AB4E-5281-65E204AB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0498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54C71-AE21-9704-4CA2-1DDA03CB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89080-3FB2-5617-58E8-10BA61AA7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46D6B-5211-E987-66D2-CB45A8A6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003C-2D3C-1845-182A-E45EA92DD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843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8D47-14A9-BBE2-7182-A784F3DE5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6D409-240E-C6E3-01FA-717A67EA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86F74-B1B5-7F0C-F2E4-07B997F1C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8E78-6D1C-CE96-2755-F004C5562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5302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0B10-9648-E67B-655A-AFC26BAA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114A-2634-5B4F-E4E4-3502FF44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BDBD6-A13F-1984-B849-F0BDD7F97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0B0A-F132-E98E-5260-32189F114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5627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75AF-77CC-2DBC-893D-10B9AAA2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9E74E-FB7B-8251-AF13-1288A426A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55E00-15DE-8D6A-B9DA-5628D9136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9206F-B78A-7AF5-21FE-43DF0FAB8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3280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BA717-AB5F-18BA-30F0-09B240FF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E8C75-C87F-5D3D-D185-324BAEC56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A36D8-8353-0D7D-1FC1-7CF997FD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1CE69-8236-6C87-02DC-852A95D7E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5087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4346-4423-AC1B-15ED-9AA3A3DA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35150-7D26-EBAB-16E3-A97BEDDA6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25549-95A0-B978-EDDE-B88C197D1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91730-2ADB-F521-0288-B03C3DB6B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618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E231-8244-837D-BA3A-DCDE8BBE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9AEBD-6193-B9CB-5748-321581641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CA9CD-D2AC-D425-F5A1-9C326F985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8422-5BE0-D78E-613D-3A18B4104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7555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A7BE-7B96-3FE2-CAD1-0B321ACF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95577-C554-2DC6-69F6-E28048A1F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94F2E-A32D-CD35-1F75-E21201617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20B1-6E19-12D0-0E41-571E017DB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3893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9A6B-F2A0-A89E-030F-D5C6415D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D5072-CDE2-D4D4-3FB1-C2F4C204E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2C4B6-CD17-5B9D-6DFC-6C7FD8C8C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F70E8-85CD-EBC4-4EF7-5B29C64E4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1349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E003-09F5-99FF-D810-2AFDA9AF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8FAA8-8D6E-E4D1-67B1-3896B8D34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61542-FA52-833B-BDB8-DA98AC2FB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C520-F230-D0ED-B1C8-A2D7640F2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4397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3E3FB-79DF-07B3-4038-CC79C80B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5D8BD-50C1-919C-76E8-FCABE5B34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8FCDF-7F48-E0F5-8E2B-2CB12A8EC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09A7-5213-85EF-3696-B7B0E6066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7465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D96C-D7A1-8784-CAD1-13CCD809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E3198-572F-CF3B-9ED3-DAB9B1E70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DADC5-49C6-6895-7CAA-823898A9E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7F02-A474-F498-9EBD-8816830D6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545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1525D-D753-2B44-FB40-A0295EF3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C7612-DA53-2D0C-9529-9F19E6C06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3FB09-A79B-8CD4-07DC-E60A03552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FB840-1E81-531F-0906-96191626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769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ED4D-3816-B884-28D0-7B433ED1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6822A-B8D9-B50E-0A76-19DAA8B1A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4316C-B99B-1B24-9ABF-41E417BD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15D46-C71B-5F0C-D51B-1E083AE14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28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A9D3-7027-974D-3172-D367F09E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8D3D9-F6CD-8DAC-5B0A-DB8CF02F4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F771E-4157-3360-62A5-9796CC5A2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1FA3-9A47-C3C9-4F60-236B7C25C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8924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7090-B621-0F31-EC02-045B6C2F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BFFBA-34EC-FDE8-C9AB-07BAA3537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B8A57-4FEC-BAE3-0983-571CE3636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30BBD-2CEB-A5B8-12CF-8E67591CC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244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A2C0-ED6C-44DE-CCAF-4BA26966C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7AEE4-1E52-FB84-CFD2-72FED3550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1629B-00E2-6A84-7FEF-C22D875B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BE12-BD8E-C4D8-81DF-FDF4C92C2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92116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9A3EF-7E22-9E89-0BBE-F828FBE2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CA715-9F8A-ACB3-EEE3-F541C8A4C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6967-96F2-A7E2-733A-6D4C062A9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0E67-9A73-E0EE-6AA9-2F3CD6855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007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5116E-4429-20A1-A211-205AF57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07501-8EDD-6D95-5E7B-04003FA9B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B9AEC-64ED-3B07-C556-A500BA341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4B18-5D9D-F4F1-FB84-3FDA6573D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93802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7D189-1EFB-EB77-A79E-372FBF2E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1AC7C-4CAB-9118-4802-F98B85EBD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39A8A-C588-3A7C-DE02-5BB9F864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A320-8FF4-63D6-56D0-99B396C8F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8149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C523-7EFA-AA8C-5582-36071824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E0892-3A21-1CE9-CD73-DC0E185B8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7A4B-4A3D-51A4-AE48-42E9DB972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52FD1-0537-BF30-F5A6-4F8C2C2BD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69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20248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F8BB-F363-4AE8-A9BC-9F1E57B1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D9FA2-C66B-D10E-8BAA-2BBCC0DCD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77B64-A7E8-72C0-E754-B566E3B9D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F7FE-A889-3724-1B0B-63E50F3D9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0469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D578A-54C0-C93F-D01D-98DAF581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546C3-3F72-1286-D7AE-81EF4E3C8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69458-CC2C-4E0D-2350-5888B38CF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DF4A-0211-5C84-589A-E4103B642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78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4CBD-66EB-102C-7092-96F56A3D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A0347-8F7D-3D1B-EB5C-6C79FABDC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30480-2E02-5E9C-E684-C11AC31CA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2C0F-A50F-34D0-F4E6-85566029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031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1311-57D9-519A-F8E6-9910BDD6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FC1E2-5653-CECA-0211-4549C6C8F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CDBDE-39E2-D483-03B7-358B396E4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C3FC-8C7D-AE94-E1BA-2FDA2FA38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2670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5FD-1F9A-C8B5-C992-56A099861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2E31C-D33C-802D-3566-5CEFE43A5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F3093-B9F6-C57A-6922-89FBB638A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F6E96-FCDB-2BBB-A6BA-DD37FB7F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3688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876B-51F2-BA27-1D86-64883C4A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3FF9F-7E7F-C09C-48FD-6E2F5856E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03332-E713-C138-637C-26CE8992E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7AE8A-C9A4-B3FF-D6F9-06C87845C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515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DB234-10C5-BE77-2E50-5A8C3E40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E1CC0-9CC3-64BC-CA79-2FF8DEF0B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B942E-43F3-3B5B-C578-EF9A61E4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FA99-D404-3F69-755D-05775B4AC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74499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54BB-4746-B0A2-DE88-91E1E9D4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ED0E-DC98-5AE9-858D-0AB68E11C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9D4EB-4DF2-894F-A1F2-34CA1D91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91BE-1867-4315-518C-955E6BFD9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4254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70F4-7457-BA53-2B22-1C128D4E9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8AE90-6C6B-2613-B135-B76427E2C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50A6F-99BD-97CF-FCDA-866A4ECE7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68AA-0CF6-8F72-142A-7259FEA75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945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4A74-A472-E966-CE8A-35972AD8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07220-1466-ADC5-DF12-3E1FF9E88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73D7F-DDEB-C7A3-0E18-DB360EAE0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8ECC4-1A3B-2F96-2FAD-B4A46B539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79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66638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8E15-A63A-8375-60D1-80D6B33F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10604-6AFF-9D3B-0D38-2D78BD908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716D0-5BB7-E7E8-6D50-447EB8D02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549C-F759-8D5A-C15A-EFE0B32FC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9160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D20A7-2319-9384-BA99-26DB983F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6CE51-8E59-1842-2104-C7C8A47CD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ED9D3-2118-1351-1352-65E3A9CD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1E8C2-C7D1-89B0-EC3B-5673B2C9D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1126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560BB-B47C-7E18-B09C-179F2AF4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653C7-8C7F-DBD3-54D0-3368B3DAD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BBBB9-887E-18E3-0B5D-7A1CB5E1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02FB-64B0-0BC5-B309-77C0B1C0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416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C29B-E938-59FC-DFD7-5EE59179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E2ECF-28B4-973C-87FA-4ADFFB5DB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5332F-A35E-0232-1D36-DD8D36702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EDA06-9FF8-59DC-9B53-690786E1E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5013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42715-CDD6-4C48-6139-67C3A4A6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5A4ED-BAF5-F1DF-2DE2-8C7BF3290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4864D-67FD-D0E4-5571-31DE482A3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102A-6D65-1DF4-DD02-E89367AA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893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E867-1398-3B7B-575C-2E873365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50068-F827-249C-6335-4BC8AC260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3F941-6075-941E-ECEE-6952BE979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38DE-8D27-9699-68C1-2A556B38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93280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7AD4-83C3-630A-9C3D-83E75AE9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E1232-94EE-75CF-450F-4414B8E17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33653-830C-FCCD-F676-8965019C1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DC71-ACBE-16A6-CE17-C33A8FB9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6972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8B8B-B91B-89AB-5A38-DEEE3F97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B9A06-035E-60A4-0A5A-D95ABC3AC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77315-1B78-BC26-110A-73AA8E0AB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8FE2-C771-EFB2-2643-C6E23932E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87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488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3CA5-F978-2049-F1F4-E6552577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8667E-52BA-C41D-1D50-405AE26C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CCF71-44D8-88C4-916E-7DF1C5BCC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A6F1E-32BD-B732-E4D2-1C6A62877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3160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B654D-F3D1-7680-46B5-1EBEB6323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F0D0B-2F2B-DDC5-34A3-6B79B295B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5DCF-C7E2-9722-4F55-E55805D0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0690F-4728-D0B5-5592-AF8FB6BAB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952F-1C0B-F641-899D-BA69BEE8A7E7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2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9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3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21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codigoascii.com.a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r.ae/pKrGd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809331D-DA16-FF3A-EF55-A081E2B78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80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E1EDF0-AE1F-B98A-2238-242F807C5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s-ES_tradnl" dirty="0">
                <a:solidFill>
                  <a:srgbClr val="FFFFFF"/>
                </a:solidFill>
              </a:rPr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F2E9D-EBF5-3389-816C-B9464287A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s-ES_tradnl" dirty="0">
                <a:solidFill>
                  <a:srgbClr val="FFFFFF"/>
                </a:solidFill>
                <a:latin typeface="+mj-lt"/>
              </a:rPr>
              <a:t>Inteligencia Artificial</a:t>
            </a:r>
          </a:p>
          <a:p>
            <a:r>
              <a:rPr lang="es-ES_tradnl" dirty="0">
                <a:solidFill>
                  <a:srgbClr val="FFFFFF"/>
                </a:solidFill>
                <a:latin typeface="+mj-lt"/>
              </a:rPr>
              <a:t>CEIA - FIUBA</a:t>
            </a:r>
          </a:p>
          <a:p>
            <a:r>
              <a:rPr lang="es-ES_tradnl" sz="1800" dirty="0">
                <a:solidFill>
                  <a:srgbClr val="FFFFFF"/>
                </a:solidFill>
                <a:latin typeface="+mj-lt"/>
              </a:rPr>
              <a:t>Dr. Ing. Facundo Adrián Lucianna</a:t>
            </a:r>
          </a:p>
        </p:txBody>
      </p:sp>
      <p:pic>
        <p:nvPicPr>
          <p:cNvPr id="5" name="Logo-fiuba_big_white.png" descr="Logo-fiuba_big_white.png">
            <a:extLst>
              <a:ext uri="{FF2B5EF4-FFF2-40B4-BE49-F238E27FC236}">
                <a16:creationId xmlns:a16="http://schemas.microsoft.com/office/drawing/2014/main" id="{6CB8C1A0-B0F4-9A9C-F0A7-4D07E1C3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62" y="990596"/>
            <a:ext cx="1476515" cy="14765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428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CBE61-4091-2E94-B5B9-BED276B6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1743-8439-B7DE-3C7D-8CC6779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A0D8-A7FB-2505-9D7E-31DA6612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61E1-2A7D-020D-E5BE-29B87770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103B2-4788-1CF2-0CD4-0E6F291D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/>
              <a:t>Si por algún motivo no </a:t>
            </a:r>
            <a:r>
              <a:rPr lang="es-ES" dirty="0" err="1"/>
              <a:t>podés</a:t>
            </a:r>
            <a:r>
              <a:rPr lang="es-ES" dirty="0"/>
              <a:t> correr Python de local o tienes un </a:t>
            </a:r>
            <a:r>
              <a:rPr lang="es-ES" dirty="0" err="1"/>
              <a:t>setup</a:t>
            </a:r>
            <a:r>
              <a:rPr lang="es-ES" dirty="0"/>
              <a:t> malo, podes usar Google </a:t>
            </a:r>
            <a:r>
              <a:rPr lang="es-ES" dirty="0" err="1"/>
              <a:t>Colab</a:t>
            </a:r>
            <a:r>
              <a:rPr lang="es-ES" dirty="0"/>
              <a:t> en la nube.</a:t>
            </a:r>
          </a:p>
          <a:p>
            <a:pPr marL="0" indent="0">
              <a:buNone/>
            </a:pPr>
            <a:r>
              <a:rPr lang="es-ES" dirty="0"/>
              <a:t>Google </a:t>
            </a:r>
            <a:r>
              <a:rPr lang="es-ES" dirty="0" err="1"/>
              <a:t>Colab</a:t>
            </a:r>
            <a:r>
              <a:rPr lang="es-ES" dirty="0"/>
              <a:t> permite escribir y ejecutar Python en el navegador:</a:t>
            </a:r>
          </a:p>
          <a:p>
            <a:r>
              <a:rPr lang="es-ES" dirty="0"/>
              <a:t>Sin configurar</a:t>
            </a:r>
          </a:p>
          <a:p>
            <a:r>
              <a:rPr lang="es-ES" dirty="0"/>
              <a:t>Fácil de compartir</a:t>
            </a:r>
          </a:p>
          <a:p>
            <a:r>
              <a:rPr lang="es-ES" dirty="0"/>
              <a:t>Acceso a </a:t>
            </a:r>
            <a:r>
              <a:rPr lang="es-ES" dirty="0" err="1"/>
              <a:t>GPUs</a:t>
            </a:r>
            <a:r>
              <a:rPr lang="es-ES" dirty="0"/>
              <a:t> sin cargo</a:t>
            </a:r>
          </a:p>
          <a:p>
            <a:pPr marL="0" indent="0">
              <a:buNone/>
            </a:pPr>
            <a:r>
              <a:rPr lang="es-ES" dirty="0"/>
              <a:t>Es una </a:t>
            </a:r>
            <a:r>
              <a:rPr lang="es-ES" dirty="0" err="1"/>
              <a:t>Jupyter</a:t>
            </a:r>
            <a:r>
              <a:rPr lang="es-ES" dirty="0"/>
              <a:t> Notebook que corre en una máquina virtual de Google Cloud: </a:t>
            </a:r>
          </a:p>
          <a:p>
            <a:r>
              <a:rPr lang="es-ES" dirty="0"/>
              <a:t>Es gratuito</a:t>
            </a:r>
          </a:p>
          <a:p>
            <a:r>
              <a:rPr lang="es-ES" dirty="0"/>
              <a:t>Ofrece 12 GB de RAM y 100 GB de disco.  </a:t>
            </a:r>
          </a:p>
          <a:p>
            <a:r>
              <a:rPr lang="es-ES" dirty="0"/>
              <a:t>Las notebooks quedan en Google Drive, fácil de compartir.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ABF6A-8FF6-87E5-7258-2C17C34EF4DF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Google </a:t>
            </a:r>
            <a:r>
              <a:rPr lang="es-ES_tradnl" sz="2400" dirty="0" err="1">
                <a:latin typeface="+mj-lt"/>
              </a:rPr>
              <a:t>Colab</a:t>
            </a:r>
            <a:endParaRPr lang="es-ES_tradnl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BBC89-5193-1F53-C3E7-4076C0AA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86" y="2783421"/>
            <a:ext cx="2655498" cy="26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B0CD-2701-D847-AFCB-5C1D0E2F5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6362-8842-753B-9925-08D85F7F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2DF1-76A2-C9CC-A3DB-11139A2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FDF3-79AE-0138-92E0-BA9B42F7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FDA0-94A6-4DF8-1ACC-AA55FAF76A1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Google </a:t>
            </a:r>
            <a:r>
              <a:rPr lang="es-ES_tradnl" sz="2400" dirty="0" err="1">
                <a:latin typeface="+mj-lt"/>
              </a:rPr>
              <a:t>Colab</a:t>
            </a:r>
            <a:endParaRPr lang="es-ES_tradnl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7C1AE-3EB8-DC9A-B33F-6E1739A2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86" y="2783421"/>
            <a:ext cx="2655498" cy="2655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CB06B-5862-DF63-574F-0C20E248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106" y="2294802"/>
            <a:ext cx="5277928" cy="36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5D83A-3E78-1C54-7B88-7D255FD1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B9850-18CF-39AB-CF5B-6EA792F87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04B37-0C03-78AA-825F-28DE139C0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9B06CA-BCFE-73E9-610F-74BBE2CC7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97ADEF-CD68-32F5-AB23-38D152999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Variables en Python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BBB9616-A221-0745-02A5-112F773D4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9228-80FA-CFC4-C9FE-2B97588C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F498-E9BF-D371-BDB7-6215B976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F79E-4D93-CB23-D678-540328A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5D615-13D8-A360-FA66-EDD7FF7A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55B9-9E04-489E-4351-D726FD2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Específico y sensible a mayúsculas y minúsculas.</a:t>
            </a:r>
          </a:p>
          <a:p>
            <a:r>
              <a:rPr lang="es-ES" dirty="0"/>
              <a:t>Llamar al valor a través del nombre de la variable</a:t>
            </a:r>
          </a:p>
          <a:p>
            <a:pPr marL="0" indent="0">
              <a:buNone/>
            </a:pPr>
            <a:r>
              <a:rPr lang="es-ES" dirty="0"/>
              <a:t>Tipos de variables:</a:t>
            </a:r>
          </a:p>
          <a:p>
            <a:r>
              <a:rPr lang="es-ES" dirty="0"/>
              <a:t>Numéricas: </a:t>
            </a:r>
            <a:r>
              <a:rPr lang="es-ES" dirty="0" err="1"/>
              <a:t>Integer</a:t>
            </a:r>
            <a:r>
              <a:rPr lang="es-ES" dirty="0"/>
              <a:t>, </a:t>
            </a:r>
            <a:r>
              <a:rPr lang="es-ES" dirty="0" err="1"/>
              <a:t>float</a:t>
            </a:r>
            <a:r>
              <a:rPr lang="es-ES" dirty="0"/>
              <a:t>, complejos</a:t>
            </a:r>
          </a:p>
          <a:p>
            <a:r>
              <a:rPr lang="es-ES" dirty="0"/>
              <a:t>Caracteres: </a:t>
            </a:r>
            <a:r>
              <a:rPr lang="es-ES" dirty="0" err="1"/>
              <a:t>String</a:t>
            </a:r>
            <a:endParaRPr lang="es-ES" dirty="0"/>
          </a:p>
          <a:p>
            <a:r>
              <a:rPr lang="es-ES" dirty="0"/>
              <a:t>Lógicas: </a:t>
            </a:r>
            <a:r>
              <a:rPr lang="es-ES" dirty="0" err="1"/>
              <a:t>Bool</a:t>
            </a:r>
            <a:endParaRPr lang="es-ES" dirty="0"/>
          </a:p>
          <a:p>
            <a:r>
              <a:rPr lang="es-ES" dirty="0"/>
              <a:t>Listas</a:t>
            </a:r>
          </a:p>
          <a:p>
            <a:r>
              <a:rPr lang="es-ES" dirty="0"/>
              <a:t>Tuplas </a:t>
            </a:r>
          </a:p>
          <a:p>
            <a:r>
              <a:rPr lang="es-ES" dirty="0"/>
              <a:t>Set </a:t>
            </a:r>
          </a:p>
          <a:p>
            <a:r>
              <a:rPr lang="es-ES" dirty="0"/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215189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2AE4-34F2-3616-E6BF-BE2A850E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0574-081F-3D8C-421F-D32EA66F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F6E2-DBAC-3E10-D016-0E38F52A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4B80-7C17-71CF-2A12-4F33890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EB002-04E8-A8DF-6A78-F72EB8F4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En Python, con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type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es-ES" b="1" dirty="0"/>
              <a:t> </a:t>
            </a:r>
            <a:r>
              <a:rPr lang="es-ES" dirty="0"/>
              <a:t>puedo saber que variable es.</a:t>
            </a:r>
          </a:p>
          <a:p>
            <a:r>
              <a:rPr lang="es-ES" dirty="0"/>
              <a:t>Además, puedo convertir algunas variables en otra: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float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bool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list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dict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ES" dirty="0"/>
              <a:t>Preguntar el tipo de variable: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isinstance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(a, </a:t>
            </a:r>
            <a:r>
              <a:rPr lang="es-E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20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46FA-B09A-D8B0-996E-650F619B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0FFE-79EC-D018-F744-782883FA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C703E-107C-EB90-445A-83BA0D6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B421-F641-6AF8-F957-F940B508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847A6-513B-5344-147C-77FDAA2D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FB25E-A701-1169-4061-D5081B1A3913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FF02A-3E07-30FC-7ECD-458FAEB2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6B1508-5A06-7B39-458D-12BB661223F1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3E99E-8E7F-BAAB-523B-CEB9AACFDCF8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99834-94F1-8919-BC62-5ECF99A0A8C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3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8F7D-DE71-8318-3D02-9622448BB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8771-24EB-11B1-383C-6EF765A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7A67-73CC-A9D2-BC67-8D7DA719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18E9-F6CE-1578-5DD2-DC5B4E46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EE436-82E3-022D-9327-AB49F1F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5CDAD-A875-5DE8-1715-65D8D2B55E9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608F0-31B6-2325-DFD7-7C64ED30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880914-F2A1-1861-07D8-61D6A23F1750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AA669-1507-034F-E9E6-4B707D6C2AD3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B8E19-5AC4-4BFF-5249-110DA7996B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4A684A0-3CEF-1644-49B1-F37EE9C3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267392"/>
            <a:ext cx="4638908" cy="2153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A2E0E-414C-B798-57BC-1588F8B01BFE}"/>
              </a:ext>
            </a:extLst>
          </p:cNvPr>
          <p:cNvSpPr txBox="1"/>
          <p:nvPr/>
        </p:nvSpPr>
        <p:spPr>
          <a:xfrm>
            <a:off x="10348823" y="421480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D07A19-BACC-CF40-8030-F0ECA5F8355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558068" y="439947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4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2205-0A4A-6F6E-9384-24A047CE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2348-630D-226E-33B8-7B65625E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32C81-C68C-C60D-09A9-F4212DC0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C2B6D-7D7D-CA57-7AD7-7E8C96EB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6D6A1-FE16-831E-2E7F-8DA10A597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D0DD8-6D4D-BD91-AE99-50B0C68425F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C0A5B-FBD3-E63F-6E43-843A4C9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483652-E0E3-E5C3-926C-2A1C1533206E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A50E5-FC4F-AAAF-E52F-8F347559F7B7}"/>
              </a:ext>
            </a:extLst>
          </p:cNvPr>
          <p:cNvSpPr/>
          <p:nvPr/>
        </p:nvSpPr>
        <p:spPr>
          <a:xfrm>
            <a:off x="8626416" y="4960188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FE2CB-5D1C-4057-D5AA-4394C789EA5B}"/>
              </a:ext>
            </a:extLst>
          </p:cNvPr>
          <p:cNvSpPr txBox="1"/>
          <p:nvPr/>
        </p:nvSpPr>
        <p:spPr>
          <a:xfrm>
            <a:off x="10348823" y="524134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7FE3D-C2F1-2206-72D0-640B9ED7D6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9558068" y="542601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CB565-CDBC-73E3-3755-27019E434433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70D19-172F-152B-CD03-1B20C4C5B6EF}"/>
              </a:ext>
            </a:extLst>
          </p:cNvPr>
          <p:cNvSpPr txBox="1"/>
          <p:nvPr/>
        </p:nvSpPr>
        <p:spPr>
          <a:xfrm>
            <a:off x="7254816" y="4183743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254F7-A138-D354-58CC-803639EE897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976232" y="4368409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590AF8-5B6D-A287-E2F6-3E0FCA31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272860"/>
            <a:ext cx="4638908" cy="21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3FFA-6C93-5E9F-E93B-606D6220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B91-7980-DDFA-6FE9-D27B6141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B406-A58E-D1A3-9B12-3C1EE98D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7B894-06A7-F372-286E-6EB0949D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48A84-76C9-46F7-1BB1-91B647D5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Una variable de Python es un nombre simbólico que es una referencia o puntero a un objeto.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59641-7985-24DA-8D9D-BD497FA09B5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¿Qué pasa cuando asignamos una variable?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92741-9BD3-3D44-4B5D-F6FDC833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72861"/>
            <a:ext cx="4638908" cy="215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6DA9F3-D82D-F2F6-2B2A-B74600BA1555}"/>
              </a:ext>
            </a:extLst>
          </p:cNvPr>
          <p:cNvSpPr/>
          <p:nvPr/>
        </p:nvSpPr>
        <p:spPr>
          <a:xfrm>
            <a:off x="8626416" y="3883611"/>
            <a:ext cx="931652" cy="9316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C9FD0-553E-44D7-3D9B-F2EF833933B7}"/>
              </a:ext>
            </a:extLst>
          </p:cNvPr>
          <p:cNvSpPr/>
          <p:nvPr/>
        </p:nvSpPr>
        <p:spPr>
          <a:xfrm>
            <a:off x="8626416" y="2807035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“</a:t>
            </a:r>
            <a:r>
              <a:rPr lang="es-ES_tradnl" dirty="0" err="1"/>
              <a:t>wut</a:t>
            </a:r>
            <a:r>
              <a:rPr lang="es-ES_tradnl" dirty="0"/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548F8-4795-26C4-F3FB-7717DBA28367}"/>
              </a:ext>
            </a:extLst>
          </p:cNvPr>
          <p:cNvSpPr/>
          <p:nvPr/>
        </p:nvSpPr>
        <p:spPr>
          <a:xfrm>
            <a:off x="8626416" y="4960188"/>
            <a:ext cx="931652" cy="9316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4A7A3-9858-99E1-F39F-7497BA2C49C1}"/>
              </a:ext>
            </a:extLst>
          </p:cNvPr>
          <p:cNvSpPr txBox="1"/>
          <p:nvPr/>
        </p:nvSpPr>
        <p:spPr>
          <a:xfrm>
            <a:off x="7254816" y="3088195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4EDE3-72F4-435F-CC10-F653B2A68B22}"/>
              </a:ext>
            </a:extLst>
          </p:cNvPr>
          <p:cNvSpPr txBox="1"/>
          <p:nvPr/>
        </p:nvSpPr>
        <p:spPr>
          <a:xfrm>
            <a:off x="10348823" y="5241348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var_2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D7B153-A162-E1A1-536C-25A774F0F7C9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7976232" y="3272861"/>
            <a:ext cx="650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1AFDF7-DEB1-CA58-E4F0-DB69FAE20CF1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9558068" y="5426014"/>
            <a:ext cx="790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A75C9-7307-2D35-9C20-8F879BC78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8" y="3272860"/>
            <a:ext cx="4638908" cy="2153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B675B-0E4C-371F-594C-0C913208C4EA}"/>
              </a:ext>
            </a:extLst>
          </p:cNvPr>
          <p:cNvSpPr txBox="1"/>
          <p:nvPr/>
        </p:nvSpPr>
        <p:spPr>
          <a:xfrm>
            <a:off x="1086928" y="5331125"/>
            <a:ext cx="721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300 quedará en memoria RAM hasta que el </a:t>
            </a:r>
            <a:r>
              <a:rPr lang="es-ES_tradnl" dirty="0" err="1"/>
              <a:t>Garbage</a:t>
            </a:r>
            <a:r>
              <a:rPr lang="es-ES_tradnl" dirty="0"/>
              <a:t> </a:t>
            </a:r>
            <a:r>
              <a:rPr lang="es-ES_tradnl" dirty="0" err="1"/>
              <a:t>Collector</a:t>
            </a:r>
            <a:r>
              <a:rPr lang="es-ES_tradnl" dirty="0"/>
              <a:t> lo recolecte o asignamos una nueva variable con 300.</a:t>
            </a:r>
          </a:p>
        </p:txBody>
      </p:sp>
    </p:spTree>
    <p:extLst>
      <p:ext uri="{BB962C8B-B14F-4D97-AF65-F5344CB8AC3E}">
        <p14:creationId xmlns:p14="http://schemas.microsoft.com/office/powerpoint/2010/main" val="364659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35C1-3E67-140C-7A9B-8F3749C1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F494-9719-85CC-7656-AB6ED730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024-8382-4AD9-FCCA-84CF1D93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348E-D436-2DAB-47FD-D225094D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77009-6191-AFD3-0ABA-1B006F15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Mutables</a:t>
            </a:r>
            <a:r>
              <a:rPr lang="es-ES" dirty="0"/>
              <a:t>: Permiten ser modificadas una vez creados.</a:t>
            </a:r>
          </a:p>
          <a:p>
            <a:r>
              <a:rPr lang="es-E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Inmutables</a:t>
            </a:r>
            <a:r>
              <a:rPr lang="es-ES" dirty="0"/>
              <a:t>: No permiten ser modificables una vez creados.</a:t>
            </a:r>
            <a:endParaRPr lang="es-E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4C658C2-0F22-7F6C-D47F-60794B66B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98355"/>
              </p:ext>
            </p:extLst>
          </p:nvPr>
        </p:nvGraphicFramePr>
        <p:xfrm>
          <a:off x="3532997" y="3664156"/>
          <a:ext cx="5464356" cy="14908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2178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2732178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dirty="0"/>
                        <a:t>Mutables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Inmutables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Listas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Variables numéricas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Diccionarios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Strings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Tuplas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6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C106-385B-383B-5592-96A8EC35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E8FD-9C1B-4BF2-8E15-E07ABF3D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0CE7-6305-EB5E-5778-51917045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E672E-05BD-D6BC-D678-8726AABC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4C76D-7545-F991-0184-448D5C79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dirty="0"/>
              <a:t>Python es un lenguaje de alto nivel de programación interpretado cuya filosofía hace hincapié en la legibilidad de su código.</a:t>
            </a:r>
          </a:p>
          <a:p>
            <a:r>
              <a:rPr lang="es-ES" dirty="0"/>
              <a:t>Python es un lenguaje de programación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multiparadigma</a:t>
            </a:r>
            <a:r>
              <a:rPr lang="es-ES" dirty="0"/>
              <a:t>. Permite varios estilos: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programación orientada a objetos</a:t>
            </a:r>
            <a:r>
              <a:rPr lang="es-ES" dirty="0"/>
              <a:t>,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programación imperativa</a:t>
            </a:r>
            <a:r>
              <a:rPr lang="es-ES" dirty="0"/>
              <a:t> y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programación funcional</a:t>
            </a:r>
            <a:r>
              <a:rPr lang="es-ES" dirty="0"/>
              <a:t>.</a:t>
            </a:r>
          </a:p>
          <a:p>
            <a:r>
              <a:rPr lang="es-ES" dirty="0"/>
              <a:t>OBS: En el fondo, Python es un lenguaje orientado a objetos, todo, absolutamente todo es un objeto.</a:t>
            </a:r>
          </a:p>
          <a:p>
            <a:r>
              <a:rPr lang="es-ES" dirty="0"/>
              <a:t>Python usa tipado dinámico y conteo de referencias para la gestión de memoria.</a:t>
            </a:r>
          </a:p>
          <a:p>
            <a:r>
              <a:rPr lang="es-ES" dirty="0"/>
              <a:t>Python reemplazó en gran medida a LISP en IA, principalmente por ser multiparadigma.</a:t>
            </a:r>
          </a:p>
        </p:txBody>
      </p:sp>
    </p:spTree>
    <p:extLst>
      <p:ext uri="{BB962C8B-B14F-4D97-AF65-F5344CB8AC3E}">
        <p14:creationId xmlns:p14="http://schemas.microsoft.com/office/powerpoint/2010/main" val="4086072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2D488-287C-E007-4FF5-A31BF626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7ECC3-F6AB-D534-40C8-B390D730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E8DFF-112B-4D9E-AC8B-E7FD5F10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46DC7C-3617-AB0E-883D-00C79DB3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AC068A-36F2-82EB-9FD0-E007D3D75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Operadores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B0EB779-4FC7-4365-1027-5B4C0EB22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7DCA-B1E6-A48F-FAD6-E07B8607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1FE4-D804-29E2-4E6A-C97CD801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4E229-A639-0D17-47D4-92415A8E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64DF5-30D5-B587-AB55-5A9D3254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DF5BB5-E596-3187-5358-9146779D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5891"/>
              </p:ext>
            </p:extLst>
          </p:nvPr>
        </p:nvGraphicFramePr>
        <p:xfrm>
          <a:off x="3363822" y="2573287"/>
          <a:ext cx="5464356" cy="260338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Suma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+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Resta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Multiplicación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*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/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%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División entera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//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6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Exponente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**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174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65910E-DBE8-17AF-A7D4-7A4447F45F4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Aritméticos:</a:t>
            </a:r>
          </a:p>
        </p:txBody>
      </p:sp>
    </p:spTree>
    <p:extLst>
      <p:ext uri="{BB962C8B-B14F-4D97-AF65-F5344CB8AC3E}">
        <p14:creationId xmlns:p14="http://schemas.microsoft.com/office/powerpoint/2010/main" val="7230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016A2-CEF5-62E3-FE7B-2A86689C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B66A-BB9B-795A-3497-9FC19268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8D95A-E6FD-1D94-3609-27E60E2A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03BC-2D00-BF84-F8F3-B6787A55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3901578-2837-B1AA-BED4-EC6033ABF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50028"/>
              </p:ext>
            </p:extLst>
          </p:nvPr>
        </p:nvGraphicFramePr>
        <p:xfrm>
          <a:off x="3363822" y="2573287"/>
          <a:ext cx="5464356" cy="223254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Mayor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&gt;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&lt;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==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Distinto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!=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Mayor o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&gt;=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Menor o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x &lt;=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681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392792-92A2-464A-50E0-EE609EE4D7D1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Comparadores (retornan booleanos):</a:t>
            </a:r>
          </a:p>
        </p:txBody>
      </p:sp>
    </p:spTree>
    <p:extLst>
      <p:ext uri="{BB962C8B-B14F-4D97-AF65-F5344CB8AC3E}">
        <p14:creationId xmlns:p14="http://schemas.microsoft.com/office/powerpoint/2010/main" val="3691978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987C-00C8-0A78-E58C-E776D3F5D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5C89-A82A-6C80-C9C9-24F7150E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EF04-3DBA-EC6A-7E79-D064B281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46CBA-802B-1A29-C8E6-A93E044F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52970FD-E836-9E7B-BA12-007FA788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064"/>
              </p:ext>
            </p:extLst>
          </p:nvPr>
        </p:nvGraphicFramePr>
        <p:xfrm>
          <a:off x="4274548" y="2644694"/>
          <a:ext cx="3642904" cy="112002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or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</a:t>
                      </a:r>
                      <a:r>
                        <a:rPr lang="es-ES_tradnl" dirty="0" err="1"/>
                        <a:t>or</a:t>
                      </a:r>
                      <a:r>
                        <a:rPr lang="es-ES_tradnl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not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err="1"/>
                        <a:t>not</a:t>
                      </a:r>
                      <a:r>
                        <a:rPr lang="es-ES_tradnl" dirty="0"/>
                        <a:t>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C49CA2-E3F6-D591-19CE-B925EE36911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Lógicos (solo para booleanos):</a:t>
            </a:r>
          </a:p>
        </p:txBody>
      </p:sp>
    </p:spTree>
    <p:extLst>
      <p:ext uri="{BB962C8B-B14F-4D97-AF65-F5344CB8AC3E}">
        <p14:creationId xmlns:p14="http://schemas.microsoft.com/office/powerpoint/2010/main" val="102060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DDC69-71D7-C98E-D0A7-FC7B4B00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1B79-CC2E-A84F-6516-CE5CF4F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3A76-719B-4BB1-F0EB-8E4ED26B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C680-D4FD-A0EC-1D89-0570840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5F4D93-DF36-F6B5-E29E-C04177E3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75301"/>
              </p:ext>
            </p:extLst>
          </p:nvPr>
        </p:nvGraphicFramePr>
        <p:xfrm>
          <a:off x="2494471" y="2498145"/>
          <a:ext cx="7203057" cy="186170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75721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587654">
                  <a:extLst>
                    <a:ext uri="{9D8B030D-6E8A-4147-A177-3AD203B41FA5}">
                      <a16:colId xmlns:a16="http://schemas.microsoft.com/office/drawing/2014/main" val="3467895413"/>
                    </a:ext>
                  </a:extLst>
                </a:gridCol>
                <a:gridCol w="263968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/>
                        <a:t>Asignar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Sumar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+= y (x = x +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Resta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-= y (x = x -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1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Multiplicación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*= y (x = x *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Divide y asigna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/= y (x = x /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8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8B4CEE-FF22-FA0C-3B13-BEE0254461AD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De asignación:</a:t>
            </a:r>
          </a:p>
        </p:txBody>
      </p:sp>
    </p:spTree>
    <p:extLst>
      <p:ext uri="{BB962C8B-B14F-4D97-AF65-F5344CB8AC3E}">
        <p14:creationId xmlns:p14="http://schemas.microsoft.com/office/powerpoint/2010/main" val="377295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E287-8754-5B4A-7003-8B091CDA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BEF2-766E-7432-596D-EE31E4DB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Operadores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C27D-C40B-1B6A-C60C-00167A28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E16A-D46C-D960-C437-E77C0D0D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5D4C609-11CE-F735-46D7-4372D201C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47466"/>
              </p:ext>
            </p:extLst>
          </p:nvPr>
        </p:nvGraphicFramePr>
        <p:xfrm>
          <a:off x="4274548" y="2677759"/>
          <a:ext cx="3642904" cy="74918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1452">
                  <a:extLst>
                    <a:ext uri="{9D8B030D-6E8A-4147-A177-3AD203B41FA5}">
                      <a16:colId xmlns:a16="http://schemas.microsoft.com/office/drawing/2014/main" val="2684646126"/>
                    </a:ext>
                  </a:extLst>
                </a:gridCol>
                <a:gridCol w="1821452">
                  <a:extLst>
                    <a:ext uri="{9D8B030D-6E8A-4147-A177-3AD203B41FA5}">
                      <a16:colId xmlns:a16="http://schemas.microsoft.com/office/drawing/2014/main" val="3252705875"/>
                    </a:ext>
                  </a:extLst>
                </a:gridCol>
              </a:tblGrid>
              <a:tr h="378349">
                <a:tc>
                  <a:txBody>
                    <a:bodyPr/>
                    <a:lstStyle/>
                    <a:p>
                      <a:r>
                        <a:rPr lang="es-ES_tradnl" b="0" dirty="0" err="1"/>
                        <a:t>is</a:t>
                      </a:r>
                      <a:endParaRPr lang="es-ES_trad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dirty="0"/>
                        <a:t>x </a:t>
                      </a:r>
                      <a:r>
                        <a:rPr lang="es-ES_tradnl" b="0" dirty="0" err="1"/>
                        <a:t>is</a:t>
                      </a:r>
                      <a:r>
                        <a:rPr lang="es-ES_tradnl" b="0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is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not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x </a:t>
                      </a:r>
                      <a:r>
                        <a:rPr lang="es-ES_tradnl" dirty="0" err="1"/>
                        <a:t>is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not</a:t>
                      </a:r>
                      <a:r>
                        <a:rPr lang="es-ES_tradnl" dirty="0"/>
                        <a:t>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5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4B7885-0348-6173-FD04-14CD81A3378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Identificadores (devuelven booleanos):</a:t>
            </a:r>
          </a:p>
        </p:txBody>
      </p:sp>
    </p:spTree>
    <p:extLst>
      <p:ext uri="{BB962C8B-B14F-4D97-AF65-F5344CB8AC3E}">
        <p14:creationId xmlns:p14="http://schemas.microsoft.com/office/powerpoint/2010/main" val="372595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CEF4A-A576-A167-EC20-BF3597C5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C4F917-2D60-A0B4-2A55-F81FC866A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800C0-FDB3-1110-0CE7-7AAC13B2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92B2B-1098-3EF3-324A-227A0967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798426-A54E-CD18-B9B9-F55648BF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Funciones y librerías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8BA8075-A6BE-89F3-EE32-935C2C1A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89276-5834-91A6-8F88-C9DA8908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53D8-3544-760E-BCD7-C16B2DB1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2CDD3-F10B-0F25-FC80-3644D2C8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343B0-E964-0C30-C173-9843A6F4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506C0-F6D3-4981-B291-E4F5509E4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funciones son llamadas con un nombre y entre paréntesis los argumentos:</a:t>
            </a:r>
          </a:p>
          <a:p>
            <a:pPr marL="0" indent="0" algn="ctr">
              <a:buNone/>
            </a:pP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600" dirty="0">
                <a:latin typeface="Monaspace Argon" pitchFamily="2" charset="77"/>
              </a:rPr>
              <a:t>(2,5)  </a:t>
            </a:r>
            <a:r>
              <a:rPr lang="es-ES" sz="1600" dirty="0">
                <a:solidFill>
                  <a:srgbClr val="00B050"/>
                </a:solidFill>
                <a:latin typeface="Monaspace Argon" pitchFamily="2" charset="77"/>
              </a:rPr>
              <a:t># Devuelve 32, es equivalente a 2**5</a:t>
            </a:r>
          </a:p>
          <a:p>
            <a:r>
              <a:rPr lang="es-ES" dirty="0"/>
              <a:t>Esta forma de introducir los argumentos se llama de forma posicional. </a:t>
            </a:r>
          </a:p>
          <a:p>
            <a:r>
              <a:rPr lang="es-ES" dirty="0"/>
              <a:t>Otra forma de introducir los argumentos es mediante </a:t>
            </a:r>
            <a:r>
              <a:rPr lang="es-ES" b="1" dirty="0" err="1"/>
              <a:t>keys</a:t>
            </a:r>
            <a:r>
              <a:rPr lang="es-ES" dirty="0"/>
              <a:t>:</a:t>
            </a:r>
          </a:p>
          <a:p>
            <a:pPr marL="0" indent="0" algn="ctr">
              <a:buNone/>
            </a:pPr>
            <a:r>
              <a:rPr lang="es-ES" sz="18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800" dirty="0">
                <a:latin typeface="Monaspace Argon" pitchFamily="2" charset="77"/>
              </a:rPr>
              <a:t>(</a:t>
            </a:r>
            <a:r>
              <a:rPr lang="es-ES" sz="1800" dirty="0" err="1">
                <a:latin typeface="Monaspace Argon" pitchFamily="2" charset="77"/>
              </a:rPr>
              <a:t>exp</a:t>
            </a:r>
            <a:r>
              <a:rPr lang="es-ES" sz="1800" dirty="0">
                <a:latin typeface="Monaspace Argon" pitchFamily="2" charset="77"/>
              </a:rPr>
              <a:t>=5, base=2)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489CB-97A4-4737-BD76-2BE8567C7BF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Llamada a funciones</a:t>
            </a:r>
          </a:p>
        </p:txBody>
      </p:sp>
    </p:spTree>
    <p:extLst>
      <p:ext uri="{BB962C8B-B14F-4D97-AF65-F5344CB8AC3E}">
        <p14:creationId xmlns:p14="http://schemas.microsoft.com/office/powerpoint/2010/main" val="113343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A762F-789D-C680-7375-FF095815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E6A6-1EB2-AF5D-4045-09F7428D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FD7AE-2374-49AF-3F9B-0D582D5A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8FCF4-2B67-BAC0-AE10-C80A1B0E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2EB6E-B478-EAA5-8F58-E2575CC96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Algunas funciones tienen argumentos opcionales:</a:t>
            </a:r>
          </a:p>
          <a:p>
            <a:pPr marL="0" indent="0" algn="ctr">
              <a:buNone/>
            </a:pP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Monaspace Argon" pitchFamily="2" charset="77"/>
              </a:rPr>
              <a:t>pow</a:t>
            </a:r>
            <a:r>
              <a:rPr lang="es-ES" sz="1600" dirty="0">
                <a:latin typeface="Monaspace Argon" pitchFamily="2" charset="77"/>
              </a:rPr>
              <a:t>(2,5, mod=3)  </a:t>
            </a:r>
            <a:r>
              <a:rPr lang="es-ES" sz="1600" dirty="0">
                <a:solidFill>
                  <a:srgbClr val="00B050"/>
                </a:solidFill>
                <a:latin typeface="Monaspace Argon" pitchFamily="2" charset="77"/>
              </a:rPr>
              <a:t># Es equivalente a (2**5) % 3</a:t>
            </a:r>
            <a:endParaRPr lang="es-ES" sz="1600" dirty="0"/>
          </a:p>
          <a:p>
            <a:r>
              <a:rPr lang="es-ES" dirty="0"/>
              <a:t>Los argumentos opcionales siempre son en modo de </a:t>
            </a:r>
            <a:r>
              <a:rPr lang="es-ES" dirty="0" err="1"/>
              <a:t>key</a:t>
            </a:r>
            <a:r>
              <a:rPr lang="es-ES" dirty="0"/>
              <a:t>. 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Functions</a:t>
            </a:r>
            <a:r>
              <a:rPr lang="es-ES" dirty="0"/>
              <a:t> de Python: </a:t>
            </a:r>
            <a:r>
              <a:rPr lang="es-ES" dirty="0">
                <a:hlinkClick r:id="rId3"/>
              </a:rPr>
              <a:t>https://docs.python.org/3/library/functions.html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CCA3C-9356-F90C-47DA-78185BDFB19B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Llamada a funciones</a:t>
            </a:r>
          </a:p>
        </p:txBody>
      </p:sp>
    </p:spTree>
    <p:extLst>
      <p:ext uri="{BB962C8B-B14F-4D97-AF65-F5344CB8AC3E}">
        <p14:creationId xmlns:p14="http://schemas.microsoft.com/office/powerpoint/2010/main" val="312651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62005-BDED-D7F4-15F5-28DE4667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99EE-3F70-828C-F4CE-CB087448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9EA3-4CDA-EC5F-60AA-EF363A41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28AB1-7C8C-893B-E8E2-098E8DE1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C3EA-DB46-158E-0CBD-B69C90D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 err="1"/>
              <a:t>print</a:t>
            </a:r>
            <a:r>
              <a:rPr lang="es-ES" b="1" dirty="0"/>
              <a:t>() </a:t>
            </a:r>
            <a:r>
              <a:rPr lang="es-ES" dirty="0"/>
              <a:t>- Imprime en pantalla una cadena de </a:t>
            </a:r>
            <a:r>
              <a:rPr lang="es-ES" dirty="0" err="1"/>
              <a:t>strings</a:t>
            </a:r>
            <a:endParaRPr lang="es-ES" dirty="0"/>
          </a:p>
          <a:p>
            <a:r>
              <a:rPr lang="es-ES" b="1" dirty="0" err="1"/>
              <a:t>type</a:t>
            </a:r>
            <a:r>
              <a:rPr lang="es-ES" b="1" dirty="0"/>
              <a:t>()</a:t>
            </a:r>
            <a:r>
              <a:rPr lang="es-ES" dirty="0"/>
              <a:t> - Retorna el tipo del objeto/variable.</a:t>
            </a:r>
          </a:p>
          <a:p>
            <a:r>
              <a:rPr lang="es-ES" b="1" dirty="0" err="1"/>
              <a:t>abs</a:t>
            </a:r>
            <a:r>
              <a:rPr lang="es-ES" b="1" dirty="0"/>
              <a:t>() </a:t>
            </a:r>
            <a:r>
              <a:rPr lang="es-ES" dirty="0"/>
              <a:t>- Retorna el valor absoluto</a:t>
            </a:r>
          </a:p>
          <a:p>
            <a:r>
              <a:rPr lang="es-ES" b="1" dirty="0" err="1"/>
              <a:t>sorted</a:t>
            </a:r>
            <a:r>
              <a:rPr lang="es-ES" b="1" dirty="0"/>
              <a:t>() </a:t>
            </a:r>
            <a:r>
              <a:rPr lang="es-ES" dirty="0"/>
              <a:t>- Retorna una lista ordenada del iterable</a:t>
            </a:r>
          </a:p>
          <a:p>
            <a:r>
              <a:rPr lang="es-ES" b="1" dirty="0" err="1"/>
              <a:t>max</a:t>
            </a:r>
            <a:r>
              <a:rPr lang="es-ES" b="1" dirty="0"/>
              <a:t>() </a:t>
            </a:r>
            <a:r>
              <a:rPr lang="es-ES" dirty="0"/>
              <a:t>- Retorna el máximo elemento de un iterable</a:t>
            </a:r>
          </a:p>
          <a:p>
            <a:r>
              <a:rPr lang="es-ES" b="1" dirty="0"/>
              <a:t>min() </a:t>
            </a:r>
            <a:r>
              <a:rPr lang="es-ES" dirty="0"/>
              <a:t>- Retorna el mínimo elemento de un iterable</a:t>
            </a:r>
          </a:p>
          <a:p>
            <a:r>
              <a:rPr lang="es-ES" b="1" dirty="0"/>
              <a:t>round() </a:t>
            </a:r>
            <a:r>
              <a:rPr lang="es-ES" dirty="0"/>
              <a:t>- Retorna un flotante redondeado</a:t>
            </a:r>
          </a:p>
          <a:p>
            <a:r>
              <a:rPr lang="es-ES" b="1" dirty="0" err="1"/>
              <a:t>len</a:t>
            </a:r>
            <a:r>
              <a:rPr lang="es-ES" b="1" dirty="0"/>
              <a:t>() </a:t>
            </a:r>
            <a:r>
              <a:rPr lang="es-ES" dirty="0"/>
              <a:t>- Retorna la cantidad de elementos en un objeto/iterable</a:t>
            </a:r>
          </a:p>
          <a:p>
            <a:r>
              <a:rPr lang="es-ES" b="1" dirty="0"/>
              <a:t>sum() </a:t>
            </a:r>
            <a:r>
              <a:rPr lang="es-ES" dirty="0"/>
              <a:t>- Suma todos los elementos de un iterable.</a:t>
            </a:r>
          </a:p>
          <a:p>
            <a:r>
              <a:rPr lang="es-ES" b="1" dirty="0" err="1"/>
              <a:t>help</a:t>
            </a:r>
            <a:r>
              <a:rPr lang="es-ES" b="1" dirty="0"/>
              <a:t>() </a:t>
            </a:r>
            <a:r>
              <a:rPr lang="es-ES" dirty="0"/>
              <a:t>- Muestra la documentación del objeto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B9497-A79F-1834-0C93-CFCBB43F1421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Funciones </a:t>
            </a:r>
            <a:r>
              <a:rPr lang="es-ES_tradnl" sz="2400" dirty="0" err="1">
                <a:latin typeface="+mj-lt"/>
              </a:rPr>
              <a:t>Built</a:t>
            </a:r>
            <a:r>
              <a:rPr lang="es-ES_tradnl" sz="2400" dirty="0">
                <a:latin typeface="+mj-lt"/>
              </a:rPr>
              <a:t>-In importantes</a:t>
            </a:r>
          </a:p>
        </p:txBody>
      </p:sp>
    </p:spTree>
    <p:extLst>
      <p:ext uri="{BB962C8B-B14F-4D97-AF65-F5344CB8AC3E}">
        <p14:creationId xmlns:p14="http://schemas.microsoft.com/office/powerpoint/2010/main" val="127702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019F-E23A-25A5-1542-4B15E086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DC5F-AEF5-A595-8CF7-850E9710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7009-1865-92AC-CFAE-815E167B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3F93-0956-A559-559D-8BD0A3FE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49876-40B9-8D0D-BA02-A4D6E8EA3BD9}"/>
              </a:ext>
            </a:extLst>
          </p:cNvPr>
          <p:cNvSpPr/>
          <p:nvPr/>
        </p:nvSpPr>
        <p:spPr>
          <a:xfrm>
            <a:off x="2976112" y="2090405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Edición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F5D-4995-4D3E-4A28-3250B30541EC}"/>
              </a:ext>
            </a:extLst>
          </p:cNvPr>
          <p:cNvSpPr/>
          <p:nvPr/>
        </p:nvSpPr>
        <p:spPr>
          <a:xfrm>
            <a:off x="2976112" y="3007048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Compilación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2E946-A586-3C2A-2838-A53BC2098933}"/>
              </a:ext>
            </a:extLst>
          </p:cNvPr>
          <p:cNvSpPr/>
          <p:nvPr/>
        </p:nvSpPr>
        <p:spPr>
          <a:xfrm>
            <a:off x="2976112" y="3919296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Montaje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8B403-56DA-4ED7-9B38-0D86313FF79C}"/>
              </a:ext>
            </a:extLst>
          </p:cNvPr>
          <p:cNvSpPr/>
          <p:nvPr/>
        </p:nvSpPr>
        <p:spPr>
          <a:xfrm>
            <a:off x="2976112" y="4831544"/>
            <a:ext cx="1820174" cy="40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Ejecución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7FE17-4C04-4A87-59E5-E0D0DDCC7406}"/>
              </a:ext>
            </a:extLst>
          </p:cNvPr>
          <p:cNvSpPr/>
          <p:nvPr/>
        </p:nvSpPr>
        <p:spPr>
          <a:xfrm>
            <a:off x="5466269" y="241356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fuente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E7E0DC-AB85-BF71-D3B2-91F49614F3ED}"/>
              </a:ext>
            </a:extLst>
          </p:cNvPr>
          <p:cNvSpPr/>
          <p:nvPr/>
        </p:nvSpPr>
        <p:spPr>
          <a:xfrm>
            <a:off x="5466269" y="335963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objeto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0800A-001A-5D1E-61CB-28660B679124}"/>
              </a:ext>
            </a:extLst>
          </p:cNvPr>
          <p:cNvSpPr/>
          <p:nvPr/>
        </p:nvSpPr>
        <p:spPr>
          <a:xfrm>
            <a:off x="5466269" y="4305701"/>
            <a:ext cx="1820174" cy="6926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Programa ejecutable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FD4278-A1FD-7223-BF6C-7B76543C75B4}"/>
              </a:ext>
            </a:extLst>
          </p:cNvPr>
          <p:cNvSpPr/>
          <p:nvPr/>
        </p:nvSpPr>
        <p:spPr>
          <a:xfrm>
            <a:off x="1092678" y="2090405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Editor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E943DC-364D-315A-C8C4-50F1C11C6E97}"/>
              </a:ext>
            </a:extLst>
          </p:cNvPr>
          <p:cNvSpPr/>
          <p:nvPr/>
        </p:nvSpPr>
        <p:spPr>
          <a:xfrm>
            <a:off x="1092678" y="3007048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Compilador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486B39-DB78-5F1C-F6B8-C337FF75E240}"/>
              </a:ext>
            </a:extLst>
          </p:cNvPr>
          <p:cNvSpPr/>
          <p:nvPr/>
        </p:nvSpPr>
        <p:spPr>
          <a:xfrm>
            <a:off x="1092678" y="3922549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Linker</a:t>
            </a:r>
            <a:endParaRPr lang="es-ES_tradn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9F7C3B-78BE-8AC9-A2F3-EEAA0A0A3B0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796286" y="2293126"/>
            <a:ext cx="669983" cy="466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43369-EEFD-3E38-94C4-D329AAA2501C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flipH="1">
            <a:off x="4796286" y="2759886"/>
            <a:ext cx="669983" cy="449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C58E5D-0EBB-F7E1-C6C5-A43462DED7B0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4796286" y="3209769"/>
            <a:ext cx="669983" cy="496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FABB9D-A125-C46D-38DF-FE31B92060BE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796286" y="3705956"/>
            <a:ext cx="669983" cy="416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C1FB32-97A2-7128-7DA8-D9B23B6C0BC4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4796286" y="4122017"/>
            <a:ext cx="669983" cy="530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A9A5C3-A388-AEBC-B8CC-609FD6EBE87A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4796286" y="4652026"/>
            <a:ext cx="669983" cy="38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50660A-2082-5320-D8BB-AA0A1025B446}"/>
              </a:ext>
            </a:extLst>
          </p:cNvPr>
          <p:cNvSpPr/>
          <p:nvPr/>
        </p:nvSpPr>
        <p:spPr>
          <a:xfrm>
            <a:off x="8925463" y="2221028"/>
            <a:ext cx="1820174" cy="69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Código fuente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E47E8-CF2C-03F6-F366-903A3342D328}"/>
              </a:ext>
            </a:extLst>
          </p:cNvPr>
          <p:cNvSpPr/>
          <p:nvPr/>
        </p:nvSpPr>
        <p:spPr>
          <a:xfrm>
            <a:off x="8925463" y="4150497"/>
            <a:ext cx="1820174" cy="69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Traducción Ejecución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5E1C8D2-2BD2-BBDC-42A7-DA55F83CE2BC}"/>
              </a:ext>
            </a:extLst>
          </p:cNvPr>
          <p:cNvSpPr/>
          <p:nvPr/>
        </p:nvSpPr>
        <p:spPr>
          <a:xfrm>
            <a:off x="8925463" y="3331615"/>
            <a:ext cx="1820174" cy="4054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Intérprete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5E0130-B106-E5E8-2052-9069E3D3B902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9835550" y="2913676"/>
            <a:ext cx="0" cy="417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B564C2-482A-7073-609A-75A2804694AC}"/>
              </a:ext>
            </a:extLst>
          </p:cNvPr>
          <p:cNvCxnSpPr/>
          <p:nvPr/>
        </p:nvCxnSpPr>
        <p:spPr>
          <a:xfrm>
            <a:off x="9834113" y="3737057"/>
            <a:ext cx="0" cy="417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2C5F67-AD26-619C-ADDC-509E2156155A}"/>
              </a:ext>
            </a:extLst>
          </p:cNvPr>
          <p:cNvSpPr txBox="1"/>
          <p:nvPr/>
        </p:nvSpPr>
        <p:spPr>
          <a:xfrm>
            <a:off x="4002656" y="554964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Compilado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B93F9-C379-5D05-5136-58493F87FAFF}"/>
              </a:ext>
            </a:extLst>
          </p:cNvPr>
          <p:cNvSpPr txBox="1"/>
          <p:nvPr/>
        </p:nvSpPr>
        <p:spPr>
          <a:xfrm>
            <a:off x="9133312" y="5550250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Interpretado</a:t>
            </a:r>
          </a:p>
        </p:txBody>
      </p:sp>
    </p:spTree>
    <p:extLst>
      <p:ext uri="{BB962C8B-B14F-4D97-AF65-F5344CB8AC3E}">
        <p14:creationId xmlns:p14="http://schemas.microsoft.com/office/powerpoint/2010/main" val="115913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97F89-F592-80E8-13BC-61F35B0DF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4E27-CEDE-93DD-B286-2DE1661B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8020-2247-DC6D-1F55-BE18B0EE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7E15-C755-A7A6-05DA-B6B61B78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3534B-46BC-2B24-1C03-9DAE8B94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declaración </a:t>
            </a:r>
            <a:r>
              <a:rPr lang="es-ES" b="1" dirty="0" err="1"/>
              <a:t>import</a:t>
            </a:r>
            <a:r>
              <a:rPr lang="es-ES" dirty="0"/>
              <a:t> permite hacer visibles identificadores de otros módulos.</a:t>
            </a:r>
          </a:p>
          <a:p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libraries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https://docs.python.org/3/library/</a:t>
            </a:r>
            <a:endParaRPr lang="es-ES" dirty="0"/>
          </a:p>
          <a:p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0C09C-0D81-5C3F-EBFA-68AD2B3C2D15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Importando librerías externas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CFAE-0E4A-518F-EFEE-54574E9C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48" y="3895316"/>
            <a:ext cx="4423913" cy="218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0398D-D0BC-17EF-4782-D18B1537C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39" y="3895316"/>
            <a:ext cx="4423913" cy="2193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107B8-1876-ECEC-B1E2-193E43D21282}"/>
              </a:ext>
            </a:extLst>
          </p:cNvPr>
          <p:cNvSpPr txBox="1"/>
          <p:nvPr/>
        </p:nvSpPr>
        <p:spPr>
          <a:xfrm>
            <a:off x="2977143" y="369473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46CD-6E51-0F2F-62FE-75BB43F11988}"/>
              </a:ext>
            </a:extLst>
          </p:cNvPr>
          <p:cNvSpPr txBox="1"/>
          <p:nvPr/>
        </p:nvSpPr>
        <p:spPr>
          <a:xfrm>
            <a:off x="8188934" y="3710650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2</a:t>
            </a:r>
          </a:p>
        </p:txBody>
      </p:sp>
    </p:spTree>
    <p:extLst>
      <p:ext uri="{BB962C8B-B14F-4D97-AF65-F5344CB8AC3E}">
        <p14:creationId xmlns:p14="http://schemas.microsoft.com/office/powerpoint/2010/main" val="347736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0CAA-58BF-2773-0DB7-ABA382EA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D229-B6EE-1C80-F2B5-98696811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80DDC-D96B-9217-D404-739822BA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7A86-B72C-64A5-5313-1C1607DD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3406-01AD-0530-DD39-45E7936D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declaración </a:t>
            </a:r>
            <a:r>
              <a:rPr lang="es-ES" b="1" dirty="0" err="1"/>
              <a:t>import</a:t>
            </a:r>
            <a:r>
              <a:rPr lang="es-ES" dirty="0"/>
              <a:t> permite hacer visibles identificadores de otros módulos.</a:t>
            </a:r>
          </a:p>
          <a:p>
            <a:r>
              <a:rPr lang="es-ES" dirty="0" err="1"/>
              <a:t>Built</a:t>
            </a:r>
            <a:r>
              <a:rPr lang="es-ES" dirty="0"/>
              <a:t>-in </a:t>
            </a:r>
            <a:r>
              <a:rPr lang="es-ES" dirty="0" err="1"/>
              <a:t>libraries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https://docs.python.org/3/library/</a:t>
            </a:r>
            <a:endParaRPr lang="es-ES" dirty="0"/>
          </a:p>
          <a:p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34402-D10F-561A-A3EB-02375428BB45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Importando librerías externas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C22FA-775D-79E8-DF38-BAC313ED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48" y="3895316"/>
            <a:ext cx="4423913" cy="218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8C258-E7F3-80B5-8B0C-F828EEB0E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39" y="3895316"/>
            <a:ext cx="4423913" cy="2193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25FFE-60E0-07DF-E2E1-BA1037FEA6C0}"/>
              </a:ext>
            </a:extLst>
          </p:cNvPr>
          <p:cNvSpPr txBox="1"/>
          <p:nvPr/>
        </p:nvSpPr>
        <p:spPr>
          <a:xfrm>
            <a:off x="2977143" y="369473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99EAE-E117-8289-B33D-3B314671F8A4}"/>
              </a:ext>
            </a:extLst>
          </p:cNvPr>
          <p:cNvSpPr txBox="1"/>
          <p:nvPr/>
        </p:nvSpPr>
        <p:spPr>
          <a:xfrm>
            <a:off x="8188934" y="3710650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Forma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636E0-D6A0-833D-BEAE-A2349D1D5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48" y="3895316"/>
            <a:ext cx="4539727" cy="2241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A469E-7363-498A-060F-DF1B65E0F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39" y="3873495"/>
            <a:ext cx="4539728" cy="22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1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C606A-5D40-5F8E-722F-17C10F82F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76D229-F8E6-7878-FA2A-73C2387CB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60A77-45BA-1659-19B0-99E445F9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BA78B-E1EF-9801-C2CB-FCC466B4B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E4B94A-2CAE-90B1-57CA-906AA87E9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Declaración de control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4890F87A-876C-84E1-E563-C70B9B4C2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9EDEA-C222-06D6-B15E-931F5156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6D12-FDB0-4F91-D2C5-B335EDC6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22AC8-0F19-FBB5-B86E-E194D257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69EEF-A5D9-1FE8-3C91-C9E53CC9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06B23-9D09-AF1B-CB12-6DF8F4940D2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CEAE-1EEF-79E8-D20B-013D075E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13" y="1935064"/>
            <a:ext cx="4235663" cy="1934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725DB-A0B4-CA70-1DB2-49CA9AE63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12" y="3793636"/>
            <a:ext cx="4235663" cy="1934305"/>
          </a:xfrm>
          <a:prstGeom prst="rect">
            <a:avLst/>
          </a:pr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77166D10-1A25-3602-9A1C-A38AA49CDB91}"/>
              </a:ext>
            </a:extLst>
          </p:cNvPr>
          <p:cNvSpPr/>
          <p:nvPr/>
        </p:nvSpPr>
        <p:spPr>
          <a:xfrm>
            <a:off x="1944287" y="2236623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40B12-29DB-1450-A808-18430252CF3E}"/>
              </a:ext>
            </a:extLst>
          </p:cNvPr>
          <p:cNvSpPr/>
          <p:nvPr/>
        </p:nvSpPr>
        <p:spPr>
          <a:xfrm>
            <a:off x="2392860" y="3419165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8155BB-7C8C-A5BE-E324-8CE548B08679}"/>
              </a:ext>
            </a:extLst>
          </p:cNvPr>
          <p:cNvSpPr/>
          <p:nvPr/>
        </p:nvSpPr>
        <p:spPr>
          <a:xfrm>
            <a:off x="2392859" y="4564875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E0654-EC21-E35B-F9D1-7A53AFED23F5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3173551" y="302594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6F13D9-E740-4BCA-0DC4-7DCF1B7A8FA9}"/>
              </a:ext>
            </a:extLst>
          </p:cNvPr>
          <p:cNvCxnSpPr/>
          <p:nvPr/>
        </p:nvCxnSpPr>
        <p:spPr>
          <a:xfrm flipH="1">
            <a:off x="3173548" y="417165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CC0535C-8D12-8352-4290-7194AAF282AE}"/>
              </a:ext>
            </a:extLst>
          </p:cNvPr>
          <p:cNvCxnSpPr>
            <a:stCxn id="11" idx="3"/>
            <a:endCxn id="15" idx="3"/>
          </p:cNvCxnSpPr>
          <p:nvPr/>
        </p:nvCxnSpPr>
        <p:spPr>
          <a:xfrm flipH="1">
            <a:off x="3954240" y="2631282"/>
            <a:ext cx="448576" cy="2309836"/>
          </a:xfrm>
          <a:prstGeom prst="curvedConnector3">
            <a:avLst>
              <a:gd name="adj1" fmla="val -5096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ABBC70-5218-5CA8-9764-CB6470248069}"/>
              </a:ext>
            </a:extLst>
          </p:cNvPr>
          <p:cNvSpPr txBox="1"/>
          <p:nvPr/>
        </p:nvSpPr>
        <p:spPr>
          <a:xfrm>
            <a:off x="3163506" y="299780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93A4C-7C2F-7DA4-CC27-C3A5E38AC1DD}"/>
              </a:ext>
            </a:extLst>
          </p:cNvPr>
          <p:cNvSpPr txBox="1"/>
          <p:nvPr/>
        </p:nvSpPr>
        <p:spPr>
          <a:xfrm>
            <a:off x="4700704" y="3608970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58238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D0F4-51C2-27F2-BFFD-D06A783C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1CF6-6A6B-9020-D78E-5020FB04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C5286-4355-E8BF-E634-49A933B6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AA56-A992-E324-0505-409A1BB3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B191-7D90-93F4-7D67-B80F514FB91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 – Múltiples condiciones en un IF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DE646-9BC5-FE12-ED6E-0B2DB2C1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05" y="2142989"/>
            <a:ext cx="4236189" cy="193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D225-D5D4-286E-4CAE-10ED56C3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87" y="3997849"/>
            <a:ext cx="4242215" cy="1934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B73C6-9870-8785-98A0-ADB49F986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23" y="3997850"/>
            <a:ext cx="4236189" cy="19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3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4CA9-5E60-8C19-1E4D-F73A730A4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012E-5C4F-1146-A28D-C9ED36E5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38864-4BBD-28E7-91A3-24C7FE7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83440-D59A-94B6-98B7-B9246979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A8084-9FBE-33C4-07EA-D9361E79B90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IF-ELSE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4302DF6B-C625-54CD-4662-E1A88788577A}"/>
              </a:ext>
            </a:extLst>
          </p:cNvPr>
          <p:cNvSpPr/>
          <p:nvPr/>
        </p:nvSpPr>
        <p:spPr>
          <a:xfrm>
            <a:off x="1944287" y="2236623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2C9BEA-D042-3C07-0AAF-CDAB3918B5BC}"/>
              </a:ext>
            </a:extLst>
          </p:cNvPr>
          <p:cNvSpPr/>
          <p:nvPr/>
        </p:nvSpPr>
        <p:spPr>
          <a:xfrm>
            <a:off x="2392860" y="3419165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5CC20-F764-D70E-40C3-7D639DC3B683}"/>
              </a:ext>
            </a:extLst>
          </p:cNvPr>
          <p:cNvSpPr/>
          <p:nvPr/>
        </p:nvSpPr>
        <p:spPr>
          <a:xfrm>
            <a:off x="2392859" y="4564875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F6ED7B-BFCA-8B57-58CB-AC2389E88185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3173551" y="302594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5F80CD-0474-F394-6634-02E64A9DD996}"/>
              </a:ext>
            </a:extLst>
          </p:cNvPr>
          <p:cNvCxnSpPr/>
          <p:nvPr/>
        </p:nvCxnSpPr>
        <p:spPr>
          <a:xfrm flipH="1">
            <a:off x="3173548" y="4171650"/>
            <a:ext cx="1" cy="393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3623292-9F76-6BFA-CC88-911E46487A39}"/>
              </a:ext>
            </a:extLst>
          </p:cNvPr>
          <p:cNvCxnSpPr>
            <a:cxnSpLocks/>
            <a:stCxn id="11" idx="3"/>
            <a:endCxn id="4" idx="0"/>
          </p:cNvCxnSpPr>
          <p:nvPr/>
        </p:nvCxnSpPr>
        <p:spPr>
          <a:xfrm>
            <a:off x="4402816" y="2631282"/>
            <a:ext cx="764443" cy="78611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880A11-1A5E-4380-05BC-B56B2037E7E8}"/>
              </a:ext>
            </a:extLst>
          </p:cNvPr>
          <p:cNvSpPr txBox="1"/>
          <p:nvPr/>
        </p:nvSpPr>
        <p:spPr>
          <a:xfrm>
            <a:off x="3163506" y="299780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C47C4-DFE4-4A52-4B17-7D0D5D064986}"/>
              </a:ext>
            </a:extLst>
          </p:cNvPr>
          <p:cNvSpPr txBox="1"/>
          <p:nvPr/>
        </p:nvSpPr>
        <p:spPr>
          <a:xfrm>
            <a:off x="4760781" y="2444315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976B3-7328-A28D-D76B-F0D225B9B9D3}"/>
              </a:ext>
            </a:extLst>
          </p:cNvPr>
          <p:cNvSpPr/>
          <p:nvPr/>
        </p:nvSpPr>
        <p:spPr>
          <a:xfrm>
            <a:off x="4386568" y="3417393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A340251-4B24-DEA3-1BA1-05A6FDFF88B8}"/>
              </a:ext>
            </a:extLst>
          </p:cNvPr>
          <p:cNvCxnSpPr>
            <a:cxnSpLocks/>
            <a:stCxn id="4" idx="2"/>
            <a:endCxn id="15" idx="3"/>
          </p:cNvCxnSpPr>
          <p:nvPr/>
        </p:nvCxnSpPr>
        <p:spPr>
          <a:xfrm rot="5400000">
            <a:off x="4175130" y="3948989"/>
            <a:ext cx="771240" cy="12130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92AD5F9-DD57-6C13-9573-41D6307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37" y="1324679"/>
            <a:ext cx="4235663" cy="22750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312BB9-914E-D69A-7C69-121BC7B12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33" y="3599730"/>
            <a:ext cx="4303567" cy="21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7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647FF-93DC-3DE7-7C78-96AA9397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2264-7435-65EB-5D9F-CCCCE00D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DD40E-C03A-7388-4B69-379C73EF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977F-0877-04BE-6987-8E616942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6334D-2676-AA78-7938-F1188001A84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Nested</a:t>
            </a:r>
            <a:r>
              <a:rPr lang="es-ES_tradnl" sz="2400" dirty="0">
                <a:latin typeface="+mj-lt"/>
              </a:rPr>
              <a:t> IF-ELSE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A0B7F-3DB5-3C67-4A22-743942F5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293126"/>
            <a:ext cx="4878075" cy="345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1D4FE-038F-044E-67ED-B032BEFF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27" y="2494027"/>
            <a:ext cx="4911583" cy="30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98DCA-9502-676F-8D73-D0EC5EC3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BB34-6717-0551-04D0-1BE2017A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1D03-8A2B-11A0-93D8-0527BDB7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B862-E414-3972-2D40-4699D7BD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3BF35-1A13-CFA9-43C4-822EE0D86BEB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ELIF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2EB0692-79B7-6337-D7B1-690620EB7F9C}"/>
              </a:ext>
            </a:extLst>
          </p:cNvPr>
          <p:cNvSpPr/>
          <p:nvPr/>
        </p:nvSpPr>
        <p:spPr>
          <a:xfrm>
            <a:off x="3629564" y="2293126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4ABA9-00C9-5BD5-16C2-C69E2DA683D0}"/>
              </a:ext>
            </a:extLst>
          </p:cNvPr>
          <p:cNvSpPr/>
          <p:nvPr/>
        </p:nvSpPr>
        <p:spPr>
          <a:xfrm>
            <a:off x="6705894" y="5312261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4286C3-5BFD-86CD-5C61-A8DE2FC9BDEF}"/>
              </a:ext>
            </a:extLst>
          </p:cNvPr>
          <p:cNvCxnSpPr>
            <a:cxnSpLocks/>
          </p:cNvCxnSpPr>
          <p:nvPr/>
        </p:nvCxnSpPr>
        <p:spPr>
          <a:xfrm>
            <a:off x="4858828" y="3082443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9ED0AF-FACB-7946-2744-EC1DBF6093D6}"/>
              </a:ext>
            </a:extLst>
          </p:cNvPr>
          <p:cNvSpPr txBox="1"/>
          <p:nvPr/>
        </p:nvSpPr>
        <p:spPr>
          <a:xfrm>
            <a:off x="5964146" y="2295147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FFD95-6BA8-758B-674D-44DF07389650}"/>
              </a:ext>
            </a:extLst>
          </p:cNvPr>
          <p:cNvSpPr/>
          <p:nvPr/>
        </p:nvSpPr>
        <p:spPr>
          <a:xfrm>
            <a:off x="4077418" y="5536355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88AF83F-4D28-AA42-99FB-6E5B2FB85139}"/>
              </a:ext>
            </a:extLst>
          </p:cNvPr>
          <p:cNvSpPr/>
          <p:nvPr/>
        </p:nvSpPr>
        <p:spPr>
          <a:xfrm>
            <a:off x="3629561" y="3358062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F0079B-4CAB-8814-3CE4-7D03C1C56153}"/>
              </a:ext>
            </a:extLst>
          </p:cNvPr>
          <p:cNvCxnSpPr>
            <a:cxnSpLocks/>
          </p:cNvCxnSpPr>
          <p:nvPr/>
        </p:nvCxnSpPr>
        <p:spPr>
          <a:xfrm>
            <a:off x="4858828" y="4147379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9A268070-EADB-AE20-9581-6C180D32E312}"/>
              </a:ext>
            </a:extLst>
          </p:cNvPr>
          <p:cNvSpPr/>
          <p:nvPr/>
        </p:nvSpPr>
        <p:spPr>
          <a:xfrm>
            <a:off x="3629561" y="4422998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83EF4A-438D-3284-FADB-165F3FE40D24}"/>
              </a:ext>
            </a:extLst>
          </p:cNvPr>
          <p:cNvCxnSpPr>
            <a:cxnSpLocks/>
          </p:cNvCxnSpPr>
          <p:nvPr/>
        </p:nvCxnSpPr>
        <p:spPr>
          <a:xfrm>
            <a:off x="4858109" y="5212315"/>
            <a:ext cx="0" cy="292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FCBB35-53C3-5A05-9FCB-78C7F74711E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88093" y="2687785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91B4D4C-E041-6963-F8D3-29FED25FD791}"/>
              </a:ext>
            </a:extLst>
          </p:cNvPr>
          <p:cNvSpPr/>
          <p:nvPr/>
        </p:nvSpPr>
        <p:spPr>
          <a:xfrm>
            <a:off x="6728604" y="2541662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EAE8-8E64-387B-C414-5BB4E87B8C7C}"/>
              </a:ext>
            </a:extLst>
          </p:cNvPr>
          <p:cNvCxnSpPr>
            <a:cxnSpLocks/>
          </p:cNvCxnSpPr>
          <p:nvPr/>
        </p:nvCxnSpPr>
        <p:spPr>
          <a:xfrm>
            <a:off x="6088093" y="3754895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A6C014-C343-FAED-5309-4D3196348155}"/>
              </a:ext>
            </a:extLst>
          </p:cNvPr>
          <p:cNvSpPr/>
          <p:nvPr/>
        </p:nvSpPr>
        <p:spPr>
          <a:xfrm>
            <a:off x="6728604" y="3608772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4EDA0A-D9EB-DB84-2ABD-D36D9E88AEF9}"/>
              </a:ext>
            </a:extLst>
          </p:cNvPr>
          <p:cNvCxnSpPr>
            <a:cxnSpLocks/>
          </p:cNvCxnSpPr>
          <p:nvPr/>
        </p:nvCxnSpPr>
        <p:spPr>
          <a:xfrm>
            <a:off x="6072865" y="4822004"/>
            <a:ext cx="640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4673E7D-70E6-A5B4-C651-E1A4C9BB16F9}"/>
              </a:ext>
            </a:extLst>
          </p:cNvPr>
          <p:cNvSpPr/>
          <p:nvPr/>
        </p:nvSpPr>
        <p:spPr>
          <a:xfrm>
            <a:off x="6713376" y="4675881"/>
            <a:ext cx="1561381" cy="2922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D8B08D-98CC-AA8F-FEBC-0E483546418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5638799" y="5682477"/>
            <a:ext cx="1067095" cy="6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4FBFEFA-C179-1750-F7CE-5811A4D63BE5}"/>
              </a:ext>
            </a:extLst>
          </p:cNvPr>
          <p:cNvCxnSpPr>
            <a:cxnSpLocks/>
            <a:stCxn id="29" idx="3"/>
            <a:endCxn id="15" idx="3"/>
          </p:cNvCxnSpPr>
          <p:nvPr/>
        </p:nvCxnSpPr>
        <p:spPr>
          <a:xfrm flipH="1">
            <a:off x="8267275" y="2687784"/>
            <a:ext cx="22710" cy="3000720"/>
          </a:xfrm>
          <a:prstGeom prst="curvedConnector3">
            <a:avLst>
              <a:gd name="adj1" fmla="val -282989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57B1E1-E5F5-BD5A-4A2B-1FE46A81C275}"/>
              </a:ext>
            </a:extLst>
          </p:cNvPr>
          <p:cNvCxnSpPr>
            <a:cxnSpLocks/>
          </p:cNvCxnSpPr>
          <p:nvPr/>
        </p:nvCxnSpPr>
        <p:spPr>
          <a:xfrm>
            <a:off x="8289985" y="3743224"/>
            <a:ext cx="640511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97AFD6-235A-2A4B-D3C7-2C4552496731}"/>
              </a:ext>
            </a:extLst>
          </p:cNvPr>
          <p:cNvCxnSpPr>
            <a:cxnSpLocks/>
          </p:cNvCxnSpPr>
          <p:nvPr/>
        </p:nvCxnSpPr>
        <p:spPr>
          <a:xfrm>
            <a:off x="8274757" y="4807289"/>
            <a:ext cx="640511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4B64D2-62AB-286B-3E69-796EA8502862}"/>
              </a:ext>
            </a:extLst>
          </p:cNvPr>
          <p:cNvSpPr txBox="1"/>
          <p:nvPr/>
        </p:nvSpPr>
        <p:spPr>
          <a:xfrm>
            <a:off x="5964143" y="3385563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CF3F59-1075-D825-2224-74884500CC12}"/>
              </a:ext>
            </a:extLst>
          </p:cNvPr>
          <p:cNvSpPr txBox="1"/>
          <p:nvPr/>
        </p:nvSpPr>
        <p:spPr>
          <a:xfrm>
            <a:off x="5914823" y="4456782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92CE4-D920-909A-4CE6-DDF180F22B0A}"/>
              </a:ext>
            </a:extLst>
          </p:cNvPr>
          <p:cNvSpPr txBox="1"/>
          <p:nvPr/>
        </p:nvSpPr>
        <p:spPr>
          <a:xfrm>
            <a:off x="4889673" y="3012224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678492-EF69-A62B-513E-7F94CC368765}"/>
              </a:ext>
            </a:extLst>
          </p:cNvPr>
          <p:cNvSpPr txBox="1"/>
          <p:nvPr/>
        </p:nvSpPr>
        <p:spPr>
          <a:xfrm>
            <a:off x="4889673" y="4086153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AA5F9A-596D-27A4-2443-3E04540372C9}"/>
              </a:ext>
            </a:extLst>
          </p:cNvPr>
          <p:cNvSpPr txBox="1"/>
          <p:nvPr/>
        </p:nvSpPr>
        <p:spPr>
          <a:xfrm>
            <a:off x="4886361" y="5127595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7891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6590-1210-560E-92E6-786EC82C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EE94-56E4-FB49-E22A-ECEA7696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 y librerías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D2038-B6E4-7511-9AD6-FA5227B9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8572-1D80-25CA-A5C1-521F1E0F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9354-EF55-159C-33AA-D050112DFB9D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ELIF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AF3B1-50B2-BF1D-BAB5-385E42D4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1" y="2142989"/>
            <a:ext cx="5216199" cy="370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95316-1007-80C4-C9EA-C852AFD5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422" y="2403727"/>
            <a:ext cx="5122195" cy="31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F0780-1F16-D15D-8E81-88655FE3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815915-4FA2-1286-F1A3-0A597CB7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409E5-D9B7-B323-F58F-30A2FC11B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D68FA-4D24-1D0D-A574-8F86EB08B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DDAA08-2E1B-281E-367B-09722EC9B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Bucles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F7BFF5F4-DF5F-AE1A-33C1-852355EA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1683-403A-61FE-378A-68B6D415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3167-045A-94AD-423D-AA4246CE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6F82A-9DD5-BD33-C5C5-3D98D75C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ED2B-36C6-EC9E-2D5E-631313B7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8DDCA-ED7E-3668-61EC-43800BAD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Python es uno de los lenguajes más usados en Ciencia de datos. ¿Por qué?</a:t>
            </a:r>
          </a:p>
          <a:p>
            <a:r>
              <a:rPr lang="es-ES" dirty="0"/>
              <a:t>Porque tiene una sintaxis simple y es fácil de adaptar para quienes no vienen de ambientes de ingeniería o ciencia de la informática.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83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44FDB-0908-183D-B8DD-C640C6481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55C-2191-3A9D-5784-FCFDB7F1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92DC-25C6-30E3-FAD0-B4A9AF1E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87C40-6236-7345-4211-D1A1FA05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0EC9A-C02E-9934-BD1C-B863254A8E6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While</a:t>
            </a:r>
            <a:endParaRPr lang="es-ES_tradnl" sz="2400" dirty="0">
              <a:latin typeface="+mj-lt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E3FE5589-BE61-7B74-88B8-EAC29D0E512E}"/>
              </a:ext>
            </a:extLst>
          </p:cNvPr>
          <p:cNvSpPr/>
          <p:nvPr/>
        </p:nvSpPr>
        <p:spPr>
          <a:xfrm>
            <a:off x="4817002" y="2745581"/>
            <a:ext cx="2458529" cy="78931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Condición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903D8-240A-0A10-A468-80D7333475A1}"/>
              </a:ext>
            </a:extLst>
          </p:cNvPr>
          <p:cNvSpPr/>
          <p:nvPr/>
        </p:nvSpPr>
        <p:spPr>
          <a:xfrm>
            <a:off x="5255110" y="3987353"/>
            <a:ext cx="1561381" cy="7524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Declaración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F1C18-2027-2F67-0969-877336825F46}"/>
              </a:ext>
            </a:extLst>
          </p:cNvPr>
          <p:cNvSpPr/>
          <p:nvPr/>
        </p:nvSpPr>
        <p:spPr>
          <a:xfrm>
            <a:off x="2850059" y="4670519"/>
            <a:ext cx="1561381" cy="7524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Resto del código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30581C2-5460-DEB4-3AB7-2A980A381F2A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rot="5400000" flipH="1" flipV="1">
            <a:off x="5043905" y="3737477"/>
            <a:ext cx="1994257" cy="10466"/>
          </a:xfrm>
          <a:prstGeom prst="curvedConnector5">
            <a:avLst>
              <a:gd name="adj1" fmla="val -33091"/>
              <a:gd name="adj2" fmla="val 23425769"/>
              <a:gd name="adj3" fmla="val 13655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D147FE-F4DF-60A5-385F-C48393F7784D}"/>
              </a:ext>
            </a:extLst>
          </p:cNvPr>
          <p:cNvSpPr txBox="1"/>
          <p:nvPr/>
        </p:nvSpPr>
        <p:spPr>
          <a:xfrm>
            <a:off x="6034949" y="3558044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EB83B-367C-DD78-1257-B357772D1879}"/>
              </a:ext>
            </a:extLst>
          </p:cNvPr>
          <p:cNvSpPr txBox="1"/>
          <p:nvPr/>
        </p:nvSpPr>
        <p:spPr>
          <a:xfrm>
            <a:off x="4134921" y="3485278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False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614F4C-6B53-D51E-70B5-08F9AB3254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035801" y="3534898"/>
            <a:ext cx="10466" cy="45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B836F8E5-5973-0C53-815A-3EC1EADEE6ED}"/>
              </a:ext>
            </a:extLst>
          </p:cNvPr>
          <p:cNvCxnSpPr>
            <a:cxnSpLocks/>
            <a:stCxn id="10" idx="1"/>
            <a:endCxn id="13" idx="0"/>
          </p:cNvCxnSpPr>
          <p:nvPr/>
        </p:nvCxnSpPr>
        <p:spPr>
          <a:xfrm rot="10800000" flipV="1">
            <a:off x="3630750" y="3140239"/>
            <a:ext cx="1186252" cy="15302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684E0D-DAE7-F076-DEA5-8E030EFCF45C}"/>
              </a:ext>
            </a:extLst>
          </p:cNvPr>
          <p:cNvSpPr txBox="1"/>
          <p:nvPr/>
        </p:nvSpPr>
        <p:spPr>
          <a:xfrm>
            <a:off x="715381" y="569453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No es el bucle más popular de Python</a:t>
            </a:r>
          </a:p>
        </p:txBody>
      </p:sp>
    </p:spTree>
    <p:extLst>
      <p:ext uri="{BB962C8B-B14F-4D97-AF65-F5344CB8AC3E}">
        <p14:creationId xmlns:p14="http://schemas.microsoft.com/office/powerpoint/2010/main" val="160669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1B70-FC8D-42B1-6D59-1A339602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E559-6512-A4CA-278C-835FD382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5809-C1A6-CFF9-AEC8-A008647A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023A-B9B6-A4FD-FC5E-C5309FAE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F47F3-22BE-4F62-1AC9-A1F2245CB0C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While</a:t>
            </a:r>
            <a:endParaRPr lang="es-ES_tradnl" sz="24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B728DA-1495-8077-43A6-4E57B27A75AF}"/>
              </a:ext>
            </a:extLst>
          </p:cNvPr>
          <p:cNvSpPr txBox="1"/>
          <p:nvPr/>
        </p:nvSpPr>
        <p:spPr>
          <a:xfrm>
            <a:off x="715381" y="569453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No es el bucle más popular de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8D27D-4FF3-C568-6622-A9215B96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1" y="2585612"/>
            <a:ext cx="4906491" cy="242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54634-F676-CB99-195A-F07C413A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70" y="2458899"/>
            <a:ext cx="4984269" cy="26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2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57829-2738-4A5D-B19B-92948BFD1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5859-A035-2024-FBA6-FD2D34D4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5651-29D5-6F37-ECBB-C3E0073A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ACF05-8AE6-CFBD-859E-280EB6B1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7B83-D61E-A5D4-2AF6-BFE851712B28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Ciclo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13D1-0E5B-D086-4ED2-E71177C8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23" y="2766638"/>
            <a:ext cx="4871354" cy="2410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3D26-1B5C-1EE1-A7F3-EE50F3B7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25" y="2834427"/>
            <a:ext cx="4992080" cy="22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76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5E1DF-F969-8F1C-DEF9-A2A34820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2E23-92EA-B61D-FA41-F7727299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6771B-F9B9-550B-B997-0B7EEF28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A762-8C69-8095-3DF9-7764342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08B2F-3FBA-2D77-99A4-5E534290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 iterable es un objeto en Python capaz de retornar un miembro a la vez, permitiendo que sea iterable en un </a:t>
            </a:r>
            <a:r>
              <a:rPr lang="es-ES" b="1" dirty="0" err="1"/>
              <a:t>loop</a:t>
            </a:r>
            <a:r>
              <a:rPr lang="es-ES" b="1" dirty="0"/>
              <a:t> FOR</a:t>
            </a:r>
            <a:r>
              <a:rPr lang="es-ES" dirty="0"/>
              <a:t>.</a:t>
            </a:r>
          </a:p>
          <a:p>
            <a:r>
              <a:rPr lang="es-ES" dirty="0"/>
              <a:t>Las listas, tuplas, </a:t>
            </a:r>
            <a:r>
              <a:rPr lang="es-ES" dirty="0" err="1"/>
              <a:t>strings</a:t>
            </a:r>
            <a:r>
              <a:rPr lang="es-ES" dirty="0"/>
              <a:t>, diccionarios, sets son iterables</a:t>
            </a:r>
          </a:p>
          <a:p>
            <a:r>
              <a:rPr lang="es-ES" dirty="0"/>
              <a:t>Una versión de </a:t>
            </a:r>
            <a:r>
              <a:rPr lang="es-ES" b="1" dirty="0"/>
              <a:t>iterables</a:t>
            </a:r>
            <a:r>
              <a:rPr lang="es-ES" dirty="0"/>
              <a:t> son los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generadores</a:t>
            </a:r>
            <a:r>
              <a:rPr lang="es-ES" dirty="0"/>
              <a:t>, que evitan guardar cada elemento en memoria, sino que se generan en la medida que se necesitan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19AB-6CEE-4931-FE01-E30404B6163E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</p:spTree>
    <p:extLst>
      <p:ext uri="{BB962C8B-B14F-4D97-AF65-F5344CB8AC3E}">
        <p14:creationId xmlns:p14="http://schemas.microsoft.com/office/powerpoint/2010/main" val="151079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CA5A-DA18-BAD8-68DE-C6978D97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8CE6-3E45-26E9-A1E9-525810A8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F4A75-7587-5590-1029-C188F11D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2A64-1897-2DBA-4FA9-D12106B7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3E808-7933-3EEA-68B5-FC7DE8AB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Tenemos la función </a:t>
            </a:r>
            <a:r>
              <a:rPr lang="es-ES" sz="1600" dirty="0" err="1">
                <a:latin typeface="Monaspace Argon" pitchFamily="2" charset="77"/>
              </a:rPr>
              <a:t>range</a:t>
            </a:r>
            <a:r>
              <a:rPr lang="es-ES" sz="1600" dirty="0">
                <a:latin typeface="Monaspace Argon" pitchFamily="2" charset="77"/>
              </a:rPr>
              <a:t>(</a:t>
            </a:r>
            <a:r>
              <a:rPr lang="es-ES" sz="1600" dirty="0" err="1">
                <a:latin typeface="Monaspace Argon" pitchFamily="2" charset="77"/>
              </a:rPr>
              <a:t>start</a:t>
            </a:r>
            <a:r>
              <a:rPr lang="es-ES" sz="1600" dirty="0">
                <a:latin typeface="Monaspace Argon" pitchFamily="2" charset="77"/>
              </a:rPr>
              <a:t>, stop, step) </a:t>
            </a:r>
            <a:r>
              <a:rPr lang="es-ES" dirty="0"/>
              <a:t>que genera una secuencia de números enteros.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82864-5256-893A-9B26-2FCF9CB99BC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4A8F9-AA0B-2106-3486-3A5CE386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06" y="2954737"/>
            <a:ext cx="5103188" cy="23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9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982F-6F4C-8B52-CB0C-A5F56C1A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160B-C7B5-C116-7225-83ED2603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Bucles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B9D25-CDD5-C0CB-F2D3-559C2545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E1CA-C65C-1FD1-001B-53BC1064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727FF-FEDC-983C-391F-C4F66B4E68A3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Iterables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2FF9CC-8593-73FE-2F67-A029BDEA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8" y="2902215"/>
            <a:ext cx="4181916" cy="1941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9612E-885A-71F5-1AD8-02D1A9C5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79" y="2902215"/>
            <a:ext cx="4181915" cy="1941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390EA-4BAD-53A8-152F-A5AA982E8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233" y="2902215"/>
            <a:ext cx="4161392" cy="2611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F0B3C1-078F-6140-8C4F-0E77D96A98A6}"/>
              </a:ext>
            </a:extLst>
          </p:cNvPr>
          <p:cNvSpPr txBox="1"/>
          <p:nvPr/>
        </p:nvSpPr>
        <p:spPr>
          <a:xfrm>
            <a:off x="1673079" y="271754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Lista o tupla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5C903-799C-BB68-DA5B-86E16B40CC84}"/>
              </a:ext>
            </a:extLst>
          </p:cNvPr>
          <p:cNvSpPr txBox="1"/>
          <p:nvPr/>
        </p:nvSpPr>
        <p:spPr>
          <a:xfrm>
            <a:off x="5450208" y="271754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/>
              <a:t>String</a:t>
            </a:r>
            <a:endParaRPr lang="es-ES_trad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3E8EE-64D1-29B3-3952-CA20F9BA07C6}"/>
              </a:ext>
            </a:extLst>
          </p:cNvPr>
          <p:cNvSpPr txBox="1"/>
          <p:nvPr/>
        </p:nvSpPr>
        <p:spPr>
          <a:xfrm>
            <a:off x="9274470" y="27175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Diccionario</a:t>
            </a:r>
          </a:p>
        </p:txBody>
      </p:sp>
    </p:spTree>
    <p:extLst>
      <p:ext uri="{BB962C8B-B14F-4D97-AF65-F5344CB8AC3E}">
        <p14:creationId xmlns:p14="http://schemas.microsoft.com/office/powerpoint/2010/main" val="764490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3AE5F-7DD8-35E2-176C-661EDAF92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C62C90E-3B13-50D0-16F7-19579606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C7E66-FC0A-1C70-C8C4-BBC964B45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FCBDA-E6A0-33DC-9DFE-5851A59F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DAB45-ACF7-02AA-0183-CF81FF078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Strings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B5BD9274-ED4E-B8BE-5137-6B6C41727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E986-1031-25FC-2E79-52546D97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AB0E-BCEC-8A10-A107-2EB67F8B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3F19-1FD1-9F5F-AC88-79DD6AC2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D89F7-0A29-A8B8-EB74-89C89E91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A24DC-174F-ADCC-93B5-89EAE75CC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 err="1"/>
              <a:t>Strings</a:t>
            </a:r>
            <a:r>
              <a:rPr lang="es-ES" dirty="0"/>
              <a:t> pueden ser comparados. Se comparan carácter a carácter. El orden es en ASCII (</a:t>
            </a:r>
            <a:r>
              <a:rPr lang="es-ES" dirty="0">
                <a:hlinkClick r:id="rId3"/>
              </a:rPr>
              <a:t>https://elcodigoascii.com.ar</a:t>
            </a:r>
            <a:r>
              <a:rPr lang="es-ES" dirty="0"/>
              <a:t>)</a:t>
            </a:r>
          </a:p>
          <a:p>
            <a:r>
              <a:rPr lang="es-ES" dirty="0"/>
              <a:t>Es decir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'a'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es menor a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'b'</a:t>
            </a:r>
            <a:r>
              <a:rPr lang="es-ES" dirty="0">
                <a:latin typeface="Monaspace Argon" pitchFamily="2" charset="77"/>
              </a:rPr>
              <a:t>, </a:t>
            </a:r>
            <a:r>
              <a:rPr lang="es-ES" dirty="0"/>
              <a:t>pero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'A'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dirty="0"/>
              <a:t>es menor a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'a'.</a:t>
            </a:r>
          </a:p>
          <a:p>
            <a:r>
              <a:rPr lang="es-ES" dirty="0"/>
              <a:t>También podemos usar el + para concatenar dos caracteres: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“Aureliano” </a:t>
            </a:r>
            <a:r>
              <a:rPr lang="es-ES" dirty="0">
                <a:latin typeface="Monaspace Argon" pitchFamily="2" charset="77"/>
              </a:rPr>
              <a:t>+ 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Buendia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” 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# Retorna “</a:t>
            </a:r>
            <a:r>
              <a:rPr lang="es-ES" dirty="0" err="1">
                <a:solidFill>
                  <a:srgbClr val="92D050"/>
                </a:solidFill>
                <a:latin typeface="Monaspace Argon" pitchFamily="2" charset="77"/>
              </a:rPr>
              <a:t>AurelianoBuendia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”</a:t>
            </a:r>
          </a:p>
          <a:p>
            <a:r>
              <a:rPr lang="es-ES" dirty="0"/>
              <a:t>Si usamos * con un entero, repite el </a:t>
            </a:r>
            <a:r>
              <a:rPr lang="es-ES" dirty="0" err="1"/>
              <a:t>string</a:t>
            </a:r>
            <a:endParaRPr lang="es-ES" dirty="0"/>
          </a:p>
          <a:p>
            <a:pPr marL="0" indent="0" algn="ctr">
              <a:buNone/>
            </a:pP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Monaspace Argon" pitchFamily="2" charset="77"/>
              </a:rPr>
              <a:t>“Aureliano” </a:t>
            </a:r>
            <a:r>
              <a:rPr lang="es-ES" dirty="0">
                <a:latin typeface="Monaspace Argon" pitchFamily="2" charset="77"/>
              </a:rPr>
              <a:t>* 2 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# Retorna “</a:t>
            </a:r>
            <a:r>
              <a:rPr lang="es-ES" dirty="0" err="1">
                <a:solidFill>
                  <a:srgbClr val="92D050"/>
                </a:solidFill>
                <a:latin typeface="Monaspace Argon" pitchFamily="2" charset="77"/>
              </a:rPr>
              <a:t>AurelianoAureliano</a:t>
            </a:r>
            <a:r>
              <a:rPr lang="es-ES" dirty="0">
                <a:solidFill>
                  <a:srgbClr val="92D050"/>
                </a:solidFill>
                <a:latin typeface="Monaspace Argon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2752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DF37-2718-9FD8-CE58-78F00D35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895B-8DCF-0A05-B16D-516D547D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E92B-2FB2-ECAD-4857-2095AD3A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228CB-81E5-A7E7-EBC6-98DB40B1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ED064-5B75-D5CA-AF2E-CC6E5489B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Podemos cortar un </a:t>
            </a:r>
            <a:r>
              <a:rPr lang="es-ES" dirty="0" err="1"/>
              <a:t>string</a:t>
            </a:r>
            <a:r>
              <a:rPr lang="es-ES" dirty="0"/>
              <a:t> usando índices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Cortes se puede determinar en rangos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77AC8-1BBF-6FD2-4CCB-D7A81104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95" y="1690437"/>
            <a:ext cx="4484928" cy="2044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1D421-2EA0-0DAB-1AF5-0EB7CFB8C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96" y="3551016"/>
            <a:ext cx="4506727" cy="26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38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100D-737B-A786-D662-BBA4DFF4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718F-EB95-EACC-F211-56E754EB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r>
              <a:rPr lang="es-ES_tradnl" dirty="0"/>
              <a:t> y sus operaciones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2856-0D73-83B2-D9B6-70F9C91E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42339-7399-F96B-AA8D-1D171FF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F0FC7-84B3-763A-AA64-26B12D3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Recordar que todo en Python es un objeto. Los objetos tienen atributos y métodos.</a:t>
            </a:r>
          </a:p>
          <a:p>
            <a:r>
              <a:rPr lang="es-ES" dirty="0"/>
              <a:t>Métodos son similares a funciones, toman argumentos, realizan una acción y devuelven algo</a:t>
            </a:r>
          </a:p>
          <a:p>
            <a:pPr marL="0" indent="0" algn="ctr">
              <a:buNone/>
            </a:pPr>
            <a:r>
              <a:rPr lang="es-ES" sz="1600" dirty="0">
                <a:solidFill>
                  <a:schemeClr val="accent6"/>
                </a:solidFill>
                <a:latin typeface="Monaspace Argon" pitchFamily="2" charset="77"/>
              </a:rPr>
              <a:t>&lt;</a:t>
            </a:r>
            <a:r>
              <a:rPr lang="es-ES" sz="1600" dirty="0" err="1">
                <a:solidFill>
                  <a:schemeClr val="accent6"/>
                </a:solidFill>
                <a:latin typeface="Monaspace Argon" pitchFamily="2" charset="77"/>
              </a:rPr>
              <a:t>object</a:t>
            </a:r>
            <a:r>
              <a:rPr lang="es-ES" sz="1600" dirty="0">
                <a:solidFill>
                  <a:schemeClr val="accent6"/>
                </a:solidFill>
                <a:latin typeface="Monaspace Argon" pitchFamily="2" charset="77"/>
              </a:rPr>
              <a:t>&gt;.&lt;nombre del método&gt;(&lt;lista de argumentos&gt;)</a:t>
            </a:r>
          </a:p>
          <a:p>
            <a:r>
              <a:rPr lang="es-ES" dirty="0" err="1"/>
              <a:t>Strings</a:t>
            </a:r>
            <a:r>
              <a:rPr lang="es-ES" dirty="0"/>
              <a:t> son objetos, por lo que tienen métodos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8AEB6-F3E2-7DD1-120A-2400290C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22" y="3847967"/>
            <a:ext cx="5743755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F0DCB-4C2D-B73F-37AE-6A889FB5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C58F-3EA1-4D6C-44B2-B7550691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CDE0-DDED-8281-E644-C39F2CEA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9CA19-5D18-2D5E-02D9-45972DA8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06BE-E5F0-D924-2AEF-50A5C438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Python es famoso por ser lento comparado con lenguajes como C++, por qué se usa en Machine </a:t>
            </a:r>
            <a:r>
              <a:rPr lang="es-ES" dirty="0" err="1"/>
              <a:t>Learning</a:t>
            </a:r>
            <a:r>
              <a:rPr lang="es-ES" dirty="0"/>
              <a:t> o IA?</a:t>
            </a:r>
          </a:p>
          <a:p>
            <a:r>
              <a:rPr lang="es-ES" dirty="0"/>
              <a:t>La respuesta es que no se usa librerías hechas Python. Ninguna de las bibliotecas que se utilizan está realmente escrita en Python. </a:t>
            </a:r>
          </a:p>
          <a:p>
            <a:r>
              <a:rPr lang="es-ES" dirty="0"/>
              <a:t>Casi siempre están escritos en Fortran o C++ y simplemente interactúan con Python a través de algún </a:t>
            </a:r>
            <a:r>
              <a:rPr lang="es-ES" dirty="0" err="1"/>
              <a:t>wrapper</a:t>
            </a:r>
            <a:r>
              <a:rPr lang="es-ES" dirty="0"/>
              <a:t>.</a:t>
            </a:r>
          </a:p>
          <a:p>
            <a:r>
              <a:rPr lang="es-ES" dirty="0"/>
              <a:t>La velocidad de Python es irrelevante si solo se interactúa con las librerías escritas en un C++ altamente optimizado.</a:t>
            </a:r>
          </a:p>
          <a:p>
            <a:pPr marL="0" indent="0" algn="r">
              <a:buNone/>
            </a:pPr>
            <a:r>
              <a:rPr lang="es-ES" b="1" dirty="0"/>
              <a:t>Fuente: </a:t>
            </a:r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qr.ae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pKrGdr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769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5B7A9-CF28-45FB-5BE8-A92190D39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4079A0-EE83-FF50-A90B-081D18258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DB9CAA-1FA5-59BC-D7F5-1A264B2A1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E34B6-9BD8-1E51-BC0F-86865FB8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6A9F2C-0CF8-93BD-84E6-28C8E8AE3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Listas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AA971437-5E8A-DF93-5761-0F3DA769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34D7-E667-F130-9849-10AAD3E2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F146-BBD6-C6EC-FDC2-960A6111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AD04F-D22A-57B4-CCC1-080822BC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25272-4B7D-D3E2-C21C-4F738778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B9E42-293C-C612-1C12-B7E4D5AA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lista es una secuencia de cero o más objetos en Python normalmente llamados ítems.</a:t>
            </a:r>
          </a:p>
          <a:p>
            <a:r>
              <a:rPr lang="es-ES" dirty="0"/>
              <a:t>Las listas son </a:t>
            </a:r>
            <a:r>
              <a:rPr lang="es-ES" b="1" dirty="0">
                <a:solidFill>
                  <a:schemeClr val="accent1"/>
                </a:solidFill>
              </a:rPr>
              <a:t>mutables</a:t>
            </a:r>
            <a:r>
              <a:rPr lang="es-ES" dirty="0"/>
              <a:t>.</a:t>
            </a:r>
          </a:p>
          <a:p>
            <a:r>
              <a:rPr lang="es-ES" dirty="0"/>
              <a:t>Se generan usando </a:t>
            </a:r>
            <a:r>
              <a:rPr lang="es-ES" b="1" dirty="0">
                <a:solidFill>
                  <a:schemeClr val="accent4"/>
                </a:solidFill>
              </a:rPr>
              <a:t>[] </a:t>
            </a:r>
            <a:r>
              <a:rPr lang="es-ES" dirty="0"/>
              <a:t>y los ítems se separan en coma: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3C057-9DBA-18F6-B0FF-A3093848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89285"/>
            <a:ext cx="7772400" cy="25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451D-CFA0-36A4-690C-AC098FFC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98A5-F564-0D26-05BA-174F4E4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1F5-EDC5-E46E-C681-08B1382C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BF466-1F44-5236-23FB-D112BFF9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CB977-D842-9DB0-74BF-94BDF0D88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listas también se pueden acceder a ítems mediante índices y cortarlas en </a:t>
            </a:r>
            <a:r>
              <a:rPr lang="es-ES" dirty="0" err="1"/>
              <a:t>sublistas</a:t>
            </a:r>
            <a:r>
              <a:rPr lang="es-E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2C85E-38C6-79E0-6878-C089F33E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05" y="2705754"/>
            <a:ext cx="6865189" cy="32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B00F-80EC-21FD-1ABA-31883E65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8AA0-A5CF-D349-903B-8E3E95BF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F7C4E-63B4-F9AA-91A0-0F9B5938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AA6C-BC5D-7B03-11DD-2078199F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7BE78-2AB1-EE72-A801-6CA95CE0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Métodos de listas: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D97E-9BE1-46E8-BFDF-F7BCBEF7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58951"/>
            <a:ext cx="7772400" cy="38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9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74201-8028-6B8C-5060-B91488EC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0E815D-94CC-D0E3-2A46-3ED54745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E738-3AEF-5572-7F10-2DD5D80A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3A1E31-9054-7048-3C12-621CBBBB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2AF470-EA0E-548D-93D5-EF9DF679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Tuplas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57E96410-5A26-88BB-9FDF-6C2116E55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9026-5CE6-AFCD-5D85-73230AD7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40DD-005B-F20D-600E-A695D580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Tuplas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6FD4-FED8-7783-2718-2120867C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8484A-CDBF-BBF8-A6FB-F5B4419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002C0-EB93-F980-892B-08741289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tupla es una secuencia de cero o más objetos Python normalmente llamados ítems.</a:t>
            </a:r>
          </a:p>
          <a:p>
            <a:r>
              <a:rPr lang="es-ES" dirty="0"/>
              <a:t>Las tuplas son </a:t>
            </a:r>
            <a:r>
              <a:rPr lang="es-ES" b="1" dirty="0">
                <a:solidFill>
                  <a:srgbClr val="FF0000"/>
                </a:solidFill>
              </a:rPr>
              <a:t>inmutables</a:t>
            </a:r>
            <a:r>
              <a:rPr lang="es-ES" dirty="0"/>
              <a:t>.</a:t>
            </a:r>
          </a:p>
          <a:p>
            <a:r>
              <a:rPr lang="es-ES" dirty="0"/>
              <a:t>Se generan usando</a:t>
            </a:r>
            <a:r>
              <a:rPr lang="es-ES" b="1" dirty="0">
                <a:solidFill>
                  <a:schemeClr val="accent4"/>
                </a:solidFill>
              </a:rPr>
              <a:t> () </a:t>
            </a:r>
            <a:r>
              <a:rPr lang="es-ES" dirty="0"/>
              <a:t>y los ítems se separan en coma: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49B37-099F-8414-CA88-DAE38DC2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81113"/>
            <a:ext cx="7772400" cy="23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8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75C9D-DD35-1202-E281-C881481D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F767-4B15-03B4-30B1-74AE0893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Volvamos al ciclo FOR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7276-8B5C-F1D6-032E-6796C8CE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76EEF-5B10-A96C-F09F-5E805B3E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6B10B-12B1-333A-B914-832CD944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FOR es realmente útil para iterar en ítems en secuencias como </a:t>
            </a:r>
            <a:r>
              <a:rPr lang="es-ES" dirty="0" err="1"/>
              <a:t>strings</a:t>
            </a:r>
            <a:r>
              <a:rPr lang="es-ES" dirty="0"/>
              <a:t>, listas y tuplas, entre otros…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  <a:p>
            <a:endParaRPr lang="es-ES" dirty="0"/>
          </a:p>
          <a:p>
            <a:r>
              <a:rPr lang="es-ES" dirty="0"/>
              <a:t>Es equivalente: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AEEC1-07AA-9C62-85C5-F37BB40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10" y="2521925"/>
            <a:ext cx="5012379" cy="228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3D6EF-A1D3-E684-65DA-24A4A062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10" y="4437013"/>
            <a:ext cx="5012379" cy="22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4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84E7-59FB-E276-A99D-B783D3D2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FD2F-1091-84D8-747C-BFB3BEC2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Volvamos al ciclo FOR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46A5-4A44-580D-7408-6A872D3D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6A43-6CDA-CA80-1155-605619F3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22D5D-4679-EEA6-EBA2-0742EDF1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¿Y si quiero también el </a:t>
            </a:r>
            <a:r>
              <a:rPr lang="es-ES" dirty="0" err="1"/>
              <a:t>index</a:t>
            </a:r>
            <a:r>
              <a:rPr lang="es-E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3B892-D5ED-A071-923B-C9DC97FC5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07" y="2720262"/>
            <a:ext cx="5694985" cy="25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9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91A95-F2D7-C425-6EDB-64BDC9C43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6ECF70-CCBE-74AA-BF17-0EBE0A2A8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FB741B-6C2F-42D7-8C1F-1F959D6A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A6420F-7BF5-AF79-E06E-32705E0BA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AD6E005-D5A5-E7AA-B060-599799D9F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Diccionario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1B2E2EC-E6B1-AC4A-D4C7-BA2E2ABE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37025-738C-30D7-40AB-7B410ED0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C465-1116-CDEC-094E-DF21E044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671D-B154-6EF5-71E0-EBCC6A0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D22D-BC2C-1F3A-171F-96D80AF3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ACE8B-AEE4-BEEC-55DD-1F945E6E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 diccionario es una secuencia de un </a:t>
            </a:r>
            <a:r>
              <a:rPr lang="es-ES" dirty="0" err="1"/>
              <a:t>key</a:t>
            </a:r>
            <a:r>
              <a:rPr lang="es-ES" dirty="0"/>
              <a:t> único con un valor.</a:t>
            </a:r>
          </a:p>
          <a:p>
            <a:r>
              <a:rPr lang="es-ES" dirty="0"/>
              <a:t>Los diccionarios son </a:t>
            </a:r>
            <a:r>
              <a:rPr lang="es-ES" b="1" dirty="0">
                <a:solidFill>
                  <a:schemeClr val="accent1"/>
                </a:solidFill>
              </a:rPr>
              <a:t>mutables</a:t>
            </a:r>
            <a:r>
              <a:rPr lang="es-ES" dirty="0"/>
              <a:t>.</a:t>
            </a:r>
          </a:p>
          <a:p>
            <a:r>
              <a:rPr lang="es-ES" dirty="0"/>
              <a:t>Se generan usando</a:t>
            </a:r>
            <a:r>
              <a:rPr lang="es-ES" b="1" dirty="0">
                <a:solidFill>
                  <a:schemeClr val="accent4"/>
                </a:solidFill>
              </a:rPr>
              <a:t> {} </a:t>
            </a:r>
            <a:r>
              <a:rPr lang="es-ES" dirty="0"/>
              <a:t>y los ítems se separan en coma: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9F53D-1E7E-2BBF-8AEB-D982A4CF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79702"/>
            <a:ext cx="7772400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BFC0-D212-1E60-63BA-5F10F2BD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AA2A-987F-8F3D-ED07-F2C89A93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5E340-01CB-9A52-7EC1-D2FD1669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34CE-FF29-7171-CA0D-96FF520A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D2C57-CD07-3F62-A6F0-70776BFB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dirty="0"/>
              <a:t>Python posee un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modo interactivo</a:t>
            </a:r>
            <a:r>
              <a:rPr lang="es-ES" dirty="0"/>
              <a:t>: Se escriben las instrucciones en una especie de intérprete de comandos. Las expresiones pueden ser introducidas una a una.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DB86-DCE3-C610-3F39-837D630FC3CA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Modo interactivo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CBEA9-4191-E2ED-C9B2-F2DE5D95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30148"/>
            <a:ext cx="7772400" cy="17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9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B811-A930-859C-73AE-E3626803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E674-F2EC-246F-AEBA-DFB28D57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9F7F-AAEA-0F43-7220-95B2803D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BE27D-A4AB-1AD3-4EF8-25A22174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8F4C7-6C36-D290-FA4B-C7A25276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Accedemos usando las </a:t>
            </a:r>
            <a:r>
              <a:rPr lang="es-ES" dirty="0" err="1"/>
              <a:t>keys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Algunos métodos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7BB48-F559-20E1-9115-281CE81E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68" y="2111947"/>
            <a:ext cx="6571891" cy="2108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EE365-7AED-6B60-E80B-9F8CA3C7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201" y="4402634"/>
            <a:ext cx="9495358" cy="17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8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15DF8-AA82-2F6C-5A86-808D70C8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DD25-E233-D515-8CE4-9CA93B59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D2354-2AB3-40F4-5338-39466104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FDF9-48D5-D478-17B2-E99B14F0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62192-6342-9CA8-91D4-43B00441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Ciclo FOR con el diccionario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44055-5F3D-1C81-584A-72E70AFE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40" y="2352390"/>
            <a:ext cx="4725119" cy="2153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15E13-E618-0C30-86F7-1B7B7930F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032532"/>
            <a:ext cx="7772400" cy="23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6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D5514-EDA1-45BD-A563-DBB7D99C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EA8211-F62D-C643-8DCE-1083EF50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6796C4-EE00-61AE-3515-6731D29A7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F853B-776A-A74A-2A31-33B471ED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9A2730-F301-07A2-DCEC-D0EB2FA8E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String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Formatting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373A5C8F-F497-465C-54F4-CAE124426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16A1-1B64-3E13-3AB4-4F29819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D096-5B95-7ACD-7A76-80762D9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2544-4E07-755B-1C6E-4252DA2E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55A3-4A05-422A-861A-C6D5A24B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3CB17-82C6-937D-4D5C-7CF1F195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Si queremos formar texto junto a variables, hay al menos 4 formas de hacerlo 😕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Queremos imprimir usando las variables:</a:t>
            </a:r>
          </a:p>
          <a:p>
            <a:pPr marL="0" indent="0" algn="ctr">
              <a:buNone/>
            </a:pPr>
            <a:r>
              <a:rPr lang="es-ES" sz="1800" dirty="0">
                <a:solidFill>
                  <a:schemeClr val="accent4"/>
                </a:solidFill>
                <a:latin typeface="Monaspace Argon" pitchFamily="2" charset="77"/>
              </a:rPr>
              <a:t>"Hola, tu nombre es Aureliano </a:t>
            </a:r>
            <a:r>
              <a:rPr lang="es-ES" sz="1800" dirty="0" err="1">
                <a:solidFill>
                  <a:schemeClr val="accent4"/>
                </a:solidFill>
                <a:latin typeface="Monaspace Argon" pitchFamily="2" charset="77"/>
              </a:rPr>
              <a:t>Buendia</a:t>
            </a:r>
            <a:r>
              <a:rPr lang="es-ES" sz="1800" dirty="0">
                <a:solidFill>
                  <a:schemeClr val="accent4"/>
                </a:solidFill>
                <a:latin typeface="Monaspace Argon" pitchFamily="2" charset="77"/>
              </a:rPr>
              <a:t> y tu edad es 42. Un tercio es 0.333"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26E5-E555-6EAB-ADF1-4AFF31CA5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31" y="2596206"/>
            <a:ext cx="4601737" cy="21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49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2498C-1D3E-040F-5F5A-043D53B9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9CBA-929E-9BB0-D62D-56246DDB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7F98-273E-1E4A-DDAA-29825035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09634-71E2-B25E-50C3-EFD50085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FBD2-5D7E-BA5D-CB68-C0C67878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1: </a:t>
            </a:r>
            <a:r>
              <a:rPr lang="es-ES" dirty="0"/>
              <a:t>Usando el operador %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FB484-9E96-F710-3FA5-34B9E7D0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67" y="2720262"/>
            <a:ext cx="7772400" cy="24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1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A7A31-230E-FE09-AD63-C731E6F3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1C36-170E-ABA5-9125-776097D6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84E94-C929-D494-FA45-BD0C0E24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C6C2-2612-36FE-E46F-37BFE6D5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7CAE8-592D-4D86-782B-802F0E55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2: </a:t>
            </a:r>
            <a:r>
              <a:rPr lang="es-ES" dirty="0"/>
              <a:t>Usando el método </a:t>
            </a:r>
            <a:r>
              <a:rPr lang="es-ES" b="1" dirty="0"/>
              <a:t>.</a:t>
            </a:r>
            <a:r>
              <a:rPr lang="es-ES" b="1" dirty="0" err="1"/>
              <a:t>format</a:t>
            </a:r>
            <a:r>
              <a:rPr lang="es-ES" b="1" dirty="0"/>
              <a:t>()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81B2F-5CCA-751D-E549-6ED12964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05373"/>
            <a:ext cx="7772400" cy="2317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75747-3F54-3ADD-EF68-75332F42F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167925"/>
            <a:ext cx="7772400" cy="29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1D4C-5111-46AE-FFFD-CD293628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D314-80BF-012A-E7F3-F34CBAE6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4EE06-D9F4-EFD3-2EBE-1AE91B5E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592D-53F6-02B4-0A31-82BDA9A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98F18-A868-0313-9400-CD4BD7957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3: </a:t>
            </a:r>
            <a:r>
              <a:rPr lang="es-ES" dirty="0"/>
              <a:t>Usando </a:t>
            </a:r>
            <a:r>
              <a:rPr lang="es-ES" b="1" dirty="0"/>
              <a:t>f-</a:t>
            </a:r>
            <a:r>
              <a:rPr lang="es-ES" b="1" dirty="0" err="1"/>
              <a:t>strings</a:t>
            </a: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CCC1D-4CBC-43B9-558B-366D317E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46457"/>
            <a:ext cx="7772400" cy="22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8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48A0-8648-6156-7CA2-849A6825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28AB-B343-B043-F4A0-79A0ACAB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Formato de </a:t>
            </a:r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9BC0-F521-7945-6A0C-62DF7DCB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A284-E84A-C7B5-A9B4-376AED59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1B499-760A-B227-B892-12E0BC1D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Modo 4: </a:t>
            </a:r>
            <a:r>
              <a:rPr lang="es-ES" dirty="0"/>
              <a:t>Transformando y concatenando</a:t>
            </a: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3DCC-6778-9CA6-A054-BC04159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20262"/>
            <a:ext cx="7772400" cy="21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5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60685-7FFC-B2A0-CCC6-A37D942C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ACF60A-3C86-6F72-10F6-792A791E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D226F-0F9E-8D52-1D84-0E3011FC6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0CDE1-0E5D-710F-0387-817FD108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EB3D0E-B7E3-DF17-C621-BF460607F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Funciones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4D68B92-5B4B-ADB5-86D0-C3C7683CF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D80B-2F88-4E75-2960-322A90503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61B9-9752-7EE8-8184-864E9FBB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EBC9-5337-F867-8F29-043D1706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0ABD7-A2B6-0CC0-68CE-B07FCAC8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DA8C3-9F18-B436-DA12-321DE6753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Supongamos que queremos calcular el número combinatorio: 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Donde n! (el factorial de n) es el producto de los números enteros de 1 a n.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7ACD0-3D8C-1658-AED5-77016A5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29" y="2859776"/>
            <a:ext cx="2805142" cy="723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E2E59-3AE7-5637-A0A0-7C379843E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628" y="4337080"/>
            <a:ext cx="4798743" cy="9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D7AB-D650-7EAC-FF71-CE95689D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7F0D-C054-1DF1-8250-FD48385F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E86B-E3E2-F5EC-B949-F6D6EC2A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A7B6-4E43-349C-6B23-65D078C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59A14-C2AA-7E72-A0E0-39ED761C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accent3">
                    <a:lumMod val="75000"/>
                  </a:schemeClr>
                </a:solidFill>
              </a:rPr>
              <a:t>iPython</a:t>
            </a:r>
            <a:r>
              <a:rPr lang="es-ES" dirty="0"/>
              <a:t> (Parte de </a:t>
            </a:r>
            <a:r>
              <a:rPr lang="es-ES" dirty="0" err="1"/>
              <a:t>SciPy</a:t>
            </a:r>
            <a:r>
              <a:rPr lang="es-ES" dirty="0"/>
              <a:t>): Extiende la capacidad del modo interactivo y provee un </a:t>
            </a:r>
            <a:r>
              <a:rPr lang="es-ES" dirty="0" err="1"/>
              <a:t>kernel</a:t>
            </a:r>
            <a:r>
              <a:rPr lang="es-ES" dirty="0"/>
              <a:t> para </a:t>
            </a:r>
            <a:r>
              <a:rPr lang="es-ES" dirty="0" err="1"/>
              <a:t>Jupyter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36413-072D-C924-D2E7-D2D1EF00F7E4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Modo interactivo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83A22-4D38-2BBA-2A14-52C46C49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79" y="3196224"/>
            <a:ext cx="7772400" cy="27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98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05E7-FEBF-F8FC-44D3-4FF7A82F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51EF-7109-D3F8-195A-472F86FE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E971A-C6D1-6FC1-A398-2EB9E46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24522-4FDF-3B70-A625-AA0D8E0E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EE4BD-1022-FCB7-304C-CE91E42E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80" y="1737008"/>
            <a:ext cx="4226312" cy="196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BA377-A4C7-6812-91DB-ACBE5AC8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09" y="1737008"/>
            <a:ext cx="3999670" cy="45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86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BD55-C9F7-C065-9735-60BB341B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219A-4852-6290-DB80-6F5F52D7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C72F9-6EBA-B45F-B1CB-124048BD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63E4-FE9D-B214-16A9-E25472ED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70234-ED39-A81A-22FC-8BC55C088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Escribir el mismo código una y otra vez es propenso a errores y difícil de mantener el código.  Si creamos una función que haga la multiplicación va a ser mucho más sencillo.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9CD61-9364-EF9E-02E3-66B23E37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2" y="3030280"/>
            <a:ext cx="4657492" cy="216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53D79-64AD-495B-9B43-99B4444D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38" y="3030280"/>
            <a:ext cx="4661098" cy="27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4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293E-D683-3233-E2C3-92924F1E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42CC-F3A2-7903-8587-D262DE24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7FD9-A876-8520-9D0C-15C8F518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33AE-AD34-FF07-8E84-28AC87CE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94167-7DE4-BDC2-9A70-84A8265B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619" y="1487481"/>
            <a:ext cx="4246761" cy="2489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99202-45F6-A888-ABF1-7BB4F827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75" y="3517015"/>
            <a:ext cx="6630250" cy="27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37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2EE3-5D58-0492-4E13-BE9661CC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F44-8D1F-0775-D55A-20642B19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14D-90C0-7235-193E-B670DCB8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35429-10D0-D311-3884-EE10222C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11DA-378B-234B-4927-3A530BDB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Las variables que están dentro de las funciones existen solamente dentro de las funciones (variables locales).</a:t>
            </a:r>
          </a:p>
          <a:p>
            <a:r>
              <a:rPr lang="es-ES" dirty="0"/>
              <a:t>Las funciones deben ser definidas antes de ser llamadas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FF40-C163-3DAD-ABDA-2F7F2DAD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04" y="3176247"/>
            <a:ext cx="4545391" cy="32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12B7-2A03-94D8-1A3F-E101A187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9B4C-3B81-B5F1-D1DA-CBCAE8B1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1B60C-4FF3-A34B-2BF5-196F53BB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7C87-BE08-72F7-E320-7B5A0087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0FAC7-505C-E032-1177-DDD7A72E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Podemos agregar argumentos opcionales fácilmente en nuestras funciones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E8B70-3558-FE24-4F0B-FBCB206C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39" y="2582650"/>
            <a:ext cx="5079522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5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BCDF-A5AC-EDAB-C1C4-3397BF6D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F64-62A2-7ED7-86FA-0BB9B6A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EBE5-D221-A173-3E55-3C7EA5D9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D417C-3068-D978-550D-4C32F2E1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181F9-763A-4A4B-670A-5FC5167EE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Se pueden retornar muchos valores (que se obtendrán como en una tupla)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B37E3-7E41-8C2F-8C1B-D43DC5E7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37" y="2628422"/>
            <a:ext cx="5407325" cy="33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6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F0E4-2FFF-B173-2085-0101A7C2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026B-AD8C-8365-B235-8E175AB7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37591-DD49-4C86-28EA-947CA4D2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6EFB-983A-C673-4759-2DE862C7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9A8D6-6CC8-4401-01E8-04EE71E0D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función puede llamarse a sí misma: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236DC-2E94-6A6C-F34D-73068D56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43" y="2720262"/>
            <a:ext cx="5795513" cy="27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0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9FDC-D7BD-B35E-F2CE-09EDE0B9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E585-E8EA-95B7-3751-E73BAF9B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Nuevas Funciones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A8C-CCC2-A005-53C7-EFE5942B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87A8-6A03-ED3C-1D9A-09D0CDA0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716C6-0A97-ED1A-BD9D-AA50D1347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Una función anónima es una función sin nombre. En Python, se crea una función anónima con la palabra clave </a:t>
            </a:r>
            <a:r>
              <a:rPr lang="es-ES" b="1" dirty="0">
                <a:solidFill>
                  <a:schemeClr val="accent6"/>
                </a:solidFill>
              </a:rPr>
              <a:t>lambda</a:t>
            </a:r>
            <a:r>
              <a:rPr lang="es-ES" dirty="0"/>
              <a:t>.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DDC4-A7ED-04AB-0509-D4C32180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81" y="2810735"/>
            <a:ext cx="5640238" cy="35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295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FF862-A699-4DD5-817F-1B1FCA48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057DB9-43CD-6734-5FF7-E5A6109E4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A0CA9-80DE-5AD2-6ED4-E0C2A862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2EBFF4-FAD5-AC0F-831B-AA873E97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00B680-4259-5E7C-C868-CE4D805F3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 fontScale="90000"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List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Comprehension</a:t>
            </a:r>
            <a:r>
              <a:rPr lang="es-ES_tradnl" dirty="0">
                <a:solidFill>
                  <a:schemeClr val="bg1"/>
                </a:solidFill>
              </a:rPr>
              <a:t> Y </a:t>
            </a:r>
            <a:r>
              <a:rPr lang="es-ES_tradnl" dirty="0" err="1">
                <a:solidFill>
                  <a:schemeClr val="bg1"/>
                </a:solidFill>
              </a:rPr>
              <a:t>GeneratoRS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48707F73-498C-C4D2-3342-778C95DF0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01FB-B8A6-9C68-8DE7-0E472E53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B118-E479-2422-9FA0-A2739D9E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34-7676-7AE1-B0C0-1AC26ED5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5C2B-241A-8158-E96F-7AF4A519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F44CE-8C34-69A9-5A32-C1588069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Es una expresión que genera una colección basada en otra colección.</a:t>
            </a:r>
          </a:p>
          <a:p>
            <a:r>
              <a:rPr lang="es-ES" dirty="0"/>
              <a:t>En general produce listas.</a:t>
            </a:r>
          </a:p>
          <a:p>
            <a:r>
              <a:rPr lang="es-ES" dirty="0"/>
              <a:t>Sintaxis simple y limpia.</a:t>
            </a:r>
          </a:p>
          <a:p>
            <a:r>
              <a:rPr lang="es-ES" dirty="0"/>
              <a:t>Soporta condicionales.</a:t>
            </a:r>
          </a:p>
          <a:p>
            <a:r>
              <a:rPr lang="es-ES" dirty="0"/>
              <a:t>Puede ser </a:t>
            </a:r>
            <a:r>
              <a:rPr lang="es-ES" dirty="0" err="1"/>
              <a:t>lazy</a:t>
            </a:r>
            <a:r>
              <a:rPr lang="es-ES" dirty="0"/>
              <a:t>.</a:t>
            </a:r>
          </a:p>
          <a:p>
            <a:r>
              <a:rPr lang="es-ES" dirty="0"/>
              <a:t>Es una de las herramientas más importante en Python</a:t>
            </a:r>
            <a:endParaRPr lang="es-ES" sz="18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415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45DF-4481-7293-F804-A5252C2D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EE3F-BADC-5005-4C2A-A2164317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60B7-8690-97C1-B9E3-26058AE7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0CA02-6C9C-75ED-88E5-1D3C9C90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25F52-FD5E-1912-4502-69D2974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7304678" cy="3636088"/>
          </a:xfrm>
        </p:spPr>
        <p:txBody>
          <a:bodyPr>
            <a:normAutofit/>
          </a:bodyPr>
          <a:lstStyle/>
          <a:p>
            <a:r>
              <a:rPr lang="es-ES" dirty="0"/>
              <a:t>Es un entorno computacional interactivo basado en la web para crear documentos de notebook.</a:t>
            </a:r>
          </a:p>
          <a:p>
            <a:r>
              <a:rPr lang="es-ES" dirty="0" err="1"/>
              <a:t>Jupyter</a:t>
            </a:r>
            <a:r>
              <a:rPr lang="es-ES" dirty="0"/>
              <a:t> Notebook es similar a la interfaz de notebook de otros programas como Maple, </a:t>
            </a:r>
            <a:r>
              <a:rPr lang="es-ES" dirty="0" err="1"/>
              <a:t>Mathematica</a:t>
            </a:r>
            <a:r>
              <a:rPr lang="es-ES" dirty="0"/>
              <a:t> y </a:t>
            </a:r>
            <a:r>
              <a:rPr lang="es-ES" dirty="0" err="1"/>
              <a:t>SageMath</a:t>
            </a:r>
            <a:r>
              <a:rPr lang="es-ES" dirty="0"/>
              <a:t>, un estilo de interfaz computacional que se originó con </a:t>
            </a:r>
            <a:r>
              <a:rPr lang="es-ES" b="1" dirty="0" err="1">
                <a:solidFill>
                  <a:schemeClr val="accent2">
                    <a:lumMod val="75000"/>
                  </a:schemeClr>
                </a:solidFill>
              </a:rPr>
              <a:t>Mathematica</a:t>
            </a:r>
            <a:r>
              <a:rPr lang="es-ES" dirty="0"/>
              <a:t> en la década de 1980.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292B-6B60-D0ED-CEAF-722B0B468CAC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Jupyter</a:t>
            </a:r>
            <a:r>
              <a:rPr lang="es-ES_tradnl" sz="2400" dirty="0"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1A69-B93D-447E-B257-392BCE42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71" y="1912156"/>
            <a:ext cx="3214329" cy="37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78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22D30-A95B-92C5-3663-7987CD56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26D2-787F-4521-54FE-39E9E471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D80AF-DF73-A648-7F7C-13B60135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27B50-A965-F27F-3E4B-0A473AA0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B8BA0-2DA9-2C53-5195-907064D0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64768"/>
            <a:ext cx="7772400" cy="29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6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173B-8E24-E73E-3A7D-033290DC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EA73-42AB-D36F-CBA8-2FE7B30F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Comprehension</a:t>
            </a:r>
            <a:endParaRPr lang="es-ES_trad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8272-5945-AB61-E1D2-793ADF02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B414-33DF-9B3A-1F72-21F5DF0F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FD977-49FE-F434-2742-D341835B5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Computa todos los valores cuando se crea (ocupa memoria).</a:t>
            </a:r>
          </a:p>
          <a:p>
            <a:r>
              <a:rPr lang="es-ES" dirty="0"/>
              <a:t>Es preferible usar </a:t>
            </a:r>
            <a:r>
              <a:rPr lang="es-ES" dirty="0" err="1"/>
              <a:t>List</a:t>
            </a:r>
            <a:r>
              <a:rPr lang="es-ES" dirty="0"/>
              <a:t> comprehensivo antes que bucles.</a:t>
            </a:r>
          </a:p>
          <a:p>
            <a:r>
              <a:rPr lang="es-ES" dirty="0"/>
              <a:t>También existen los:</a:t>
            </a:r>
          </a:p>
          <a:p>
            <a:pPr lvl="1"/>
            <a:r>
              <a:rPr lang="es-ES" dirty="0"/>
              <a:t>Set </a:t>
            </a:r>
            <a:r>
              <a:rPr lang="es-ES" dirty="0" err="1"/>
              <a:t>comprehension</a:t>
            </a:r>
            <a:endParaRPr lang="es-ES" dirty="0"/>
          </a:p>
          <a:p>
            <a:pPr lvl="1"/>
            <a:r>
              <a:rPr lang="es-ES" dirty="0" err="1"/>
              <a:t>Dictionary</a:t>
            </a:r>
            <a:r>
              <a:rPr lang="es-ES" dirty="0"/>
              <a:t> </a:t>
            </a:r>
            <a:r>
              <a:rPr lang="es-ES" dirty="0" err="1"/>
              <a:t>comprehension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81914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5C44-9E6A-7DC1-632C-769292B6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A682-A2AA-346C-C0B6-2E0EA799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GENERATORS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871B-2F11-2927-90B8-DEC7C8BB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A5C4C-8F92-06E9-8ADA-88FE4398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BCF6C-47FA-0A02-6A94-249122C3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Generan valores de forma </a:t>
            </a:r>
            <a:r>
              <a:rPr lang="es-ES" dirty="0" err="1"/>
              <a:t>lazy</a:t>
            </a:r>
            <a:r>
              <a:rPr lang="es-ES" dirty="0"/>
              <a:t> (no ocupan memoria) pero se consumen.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ACBF-0DC9-F588-D865-2F256AA7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08" y="2720262"/>
            <a:ext cx="4806184" cy="2230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5959D-B320-35EB-F2A2-C86404D9CDAA}"/>
              </a:ext>
            </a:extLst>
          </p:cNvPr>
          <p:cNvSpPr txBox="1"/>
          <p:nvPr/>
        </p:nvSpPr>
        <p:spPr>
          <a:xfrm>
            <a:off x="800100" y="5566572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</a:rPr>
              <a:t>No alcanza la memoria RAM para genera esta lista</a:t>
            </a:r>
          </a:p>
        </p:txBody>
      </p:sp>
    </p:spTree>
    <p:extLst>
      <p:ext uri="{BB962C8B-B14F-4D97-AF65-F5344CB8AC3E}">
        <p14:creationId xmlns:p14="http://schemas.microsoft.com/office/powerpoint/2010/main" val="3914489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A485-F576-98B1-3F73-8CB28603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5FE0-FE23-73C2-578B-E363C72C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GENERATORS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2310-52C3-A12D-4F38-D44F3EB6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A42D-5C52-0C33-9836-DB98B3B0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A750-7839-D8A6-FA40-D955972D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10691264" cy="3636088"/>
          </a:xfrm>
        </p:spPr>
        <p:txBody>
          <a:bodyPr>
            <a:normAutofit/>
          </a:bodyPr>
          <a:lstStyle/>
          <a:p>
            <a:r>
              <a:rPr lang="es-ES" dirty="0"/>
              <a:t>Generan valores de forma </a:t>
            </a:r>
            <a:r>
              <a:rPr lang="es-ES" dirty="0" err="1"/>
              <a:t>lazy</a:t>
            </a:r>
            <a:r>
              <a:rPr lang="es-ES" dirty="0"/>
              <a:t> (no ocupan memoria) pero se consumen.</a:t>
            </a:r>
            <a:endParaRPr lang="es-ES" sz="1600" dirty="0">
              <a:solidFill>
                <a:schemeClr val="accent4"/>
              </a:solidFill>
              <a:latin typeface="Monaspace Argon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50458-15C4-DF34-73DB-826BEB6B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34" y="2720262"/>
            <a:ext cx="5948666" cy="29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424D0-3815-88D7-8B21-0CC00FA1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364C6D-DE51-7345-0C03-8391F85C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5F491-8FA4-B66E-8140-4EAB7FF6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834B1C-1715-E9F2-C3FC-B20F3D544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CE8465-E1E2-456C-2F94-429B9687A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Clases y Objetos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8D60E86-BBBE-D803-F953-32285920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8" r="2" b="17120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6137-0D1F-0B77-7AF7-74C6E25F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874E-5AA8-1B04-2284-6671E1DD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5CDA-33B8-28E7-F8BD-13C0F807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8A24-6A92-6B2A-128E-5103827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7A390-978C-43E7-D0F0-5539A553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9" y="1699404"/>
            <a:ext cx="5767137" cy="4110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2DB50-04FD-E442-0B05-A81B95D8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5722"/>
            <a:ext cx="5739826" cy="2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4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A11B-6DA6-E883-EDAE-D5C80ECB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E82E-BF08-A61E-9FAB-BC4E4AF4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487D-2760-C9DC-E897-623D68C7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0764-3C0D-B67E-04B0-D702301A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1E6E9-0CEE-0C30-FD53-4A547BD0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29" y="1577226"/>
            <a:ext cx="4710339" cy="435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DC87D-5B09-9468-058B-80FAC04B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90" y="1836923"/>
            <a:ext cx="5367010" cy="38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6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65BA-2D71-3005-6A2C-3C92053E8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206F8-B0BA-C760-705E-41CBD817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Clases y Objetos – Herencia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37C2-56D2-6A89-3645-088BA218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318C9-60A3-4C44-1810-B50609D0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6C30-E828-BE62-E57C-08B67A3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2" y="2051067"/>
            <a:ext cx="5071949" cy="2748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223E5-75C8-9EC1-6D08-5FD2364E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31" y="2092017"/>
            <a:ext cx="5737696" cy="26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930B-BE23-5558-47A1-5EDFDC2B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8F8-706E-99DD-DE2F-4FF850D7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9ECC-AE8A-EBE0-E982-8F6F400D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_tradnl" dirty="0"/>
              <a:t>Inteligencia Artificial – CEIA – FIUBA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7276-F785-CD43-581A-F515E768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84D6A-CE59-B3C3-BC50-C6E1BAD62F16}"/>
              </a:ext>
            </a:extLst>
          </p:cNvPr>
          <p:cNvSpPr txBox="1"/>
          <p:nvPr/>
        </p:nvSpPr>
        <p:spPr>
          <a:xfrm>
            <a:off x="715381" y="1681324"/>
            <a:ext cx="766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latin typeface="+mj-lt"/>
              </a:rPr>
              <a:t>Jupyter</a:t>
            </a:r>
            <a:r>
              <a:rPr lang="es-ES_tradnl" sz="2400" dirty="0"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8F920-E509-A31B-08F4-9B223BB1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71" y="1912156"/>
            <a:ext cx="3214329" cy="372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607A3-39FC-17FF-CEE9-FED00B8F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08" y="2293126"/>
            <a:ext cx="5818995" cy="37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287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{04AA286F-8D2E-6D40-8355-0FBFECDF6445}tf10001061</Template>
  <TotalTime>6373</TotalTime>
  <Words>2728</Words>
  <Application>Microsoft Macintosh PowerPoint</Application>
  <PresentationFormat>Widescreen</PresentationFormat>
  <Paragraphs>630</Paragraphs>
  <Slides>87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Calisto MT</vt:lpstr>
      <vt:lpstr>Monaspace Argon</vt:lpstr>
      <vt:lpstr>Univers Condensed</vt:lpstr>
      <vt:lpstr>ChronicleVTI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Variables en Python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Operadores</vt:lpstr>
      <vt:lpstr>Operadores</vt:lpstr>
      <vt:lpstr>Operadores</vt:lpstr>
      <vt:lpstr>Operadores</vt:lpstr>
      <vt:lpstr>Operadores</vt:lpstr>
      <vt:lpstr>Operadores</vt:lpstr>
      <vt:lpstr>Funciones y librerías</vt:lpstr>
      <vt:lpstr>Funciones y librerías</vt:lpstr>
      <vt:lpstr>Funciones y librerías</vt:lpstr>
      <vt:lpstr>Funciones y librerías</vt:lpstr>
      <vt:lpstr>Funciones y librerías</vt:lpstr>
      <vt:lpstr>Funciones y librerías</vt:lpstr>
      <vt:lpstr>Declaración de control</vt:lpstr>
      <vt:lpstr>Funciones y librerías</vt:lpstr>
      <vt:lpstr>Funciones y librerías</vt:lpstr>
      <vt:lpstr>Funciones y librerías</vt:lpstr>
      <vt:lpstr>Funciones y librerías</vt:lpstr>
      <vt:lpstr>Funciones y librerías</vt:lpstr>
      <vt:lpstr>Funciones y librerías</vt:lpstr>
      <vt:lpstr>Bucles</vt:lpstr>
      <vt:lpstr>Bucles</vt:lpstr>
      <vt:lpstr>Bucles</vt:lpstr>
      <vt:lpstr>Bucles</vt:lpstr>
      <vt:lpstr>Bucles</vt:lpstr>
      <vt:lpstr>Bucles</vt:lpstr>
      <vt:lpstr>Bucles</vt:lpstr>
      <vt:lpstr>Strings</vt:lpstr>
      <vt:lpstr>Strings y sus operaciones</vt:lpstr>
      <vt:lpstr>Strings y sus operaciones</vt:lpstr>
      <vt:lpstr>Strings y sus operaciones</vt:lpstr>
      <vt:lpstr>Listas</vt:lpstr>
      <vt:lpstr>Listas</vt:lpstr>
      <vt:lpstr>Listas</vt:lpstr>
      <vt:lpstr>Listas</vt:lpstr>
      <vt:lpstr>Tuplas</vt:lpstr>
      <vt:lpstr>Tuplas</vt:lpstr>
      <vt:lpstr>Volvamos al ciclo FOR</vt:lpstr>
      <vt:lpstr>Volvamos al ciclo FOR</vt:lpstr>
      <vt:lpstr>Diccionario</vt:lpstr>
      <vt:lpstr>Diccionario</vt:lpstr>
      <vt:lpstr>Diccionario</vt:lpstr>
      <vt:lpstr>Diccionario</vt:lpstr>
      <vt:lpstr>String Formatting</vt:lpstr>
      <vt:lpstr>Formato de Strings</vt:lpstr>
      <vt:lpstr>Formato de Strings</vt:lpstr>
      <vt:lpstr>Formato de Strings</vt:lpstr>
      <vt:lpstr>Formato de Strings</vt:lpstr>
      <vt:lpstr>Formato de Strings</vt:lpstr>
      <vt:lpstr>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Creación de Nuevas Funciones</vt:lpstr>
      <vt:lpstr>List Comprehension Y GeneratoRS</vt:lpstr>
      <vt:lpstr>List Comprehension</vt:lpstr>
      <vt:lpstr>List Comprehension</vt:lpstr>
      <vt:lpstr>List Comprehension</vt:lpstr>
      <vt:lpstr>GENERATORS</vt:lpstr>
      <vt:lpstr>GENERATORS</vt:lpstr>
      <vt:lpstr>Clases y Objetos</vt:lpstr>
      <vt:lpstr>Clases y Objetos</vt:lpstr>
      <vt:lpstr>Clases y Objetos</vt:lpstr>
      <vt:lpstr>Clases y Objetos – Herencia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Facundo Adrián Lucianna</dc:creator>
  <cp:lastModifiedBy>Facundo Adrián Lucianna</cp:lastModifiedBy>
  <cp:revision>30</cp:revision>
  <dcterms:created xsi:type="dcterms:W3CDTF">2024-01-28T21:07:34Z</dcterms:created>
  <dcterms:modified xsi:type="dcterms:W3CDTF">2024-02-08T17:56:23Z</dcterms:modified>
</cp:coreProperties>
</file>